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6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sldIdLst>
    <p:sldId id="280"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7" r:id="rId30"/>
    <p:sldId id="288" r:id="rId31"/>
    <p:sldId id="301" r:id="rId32"/>
    <p:sldId id="289" r:id="rId33"/>
    <p:sldId id="290" r:id="rId34"/>
    <p:sldId id="291" r:id="rId35"/>
    <p:sldId id="292" r:id="rId36"/>
    <p:sldId id="293" r:id="rId37"/>
    <p:sldId id="294" r:id="rId38"/>
    <p:sldId id="295" r:id="rId39"/>
    <p:sldId id="300"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40639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2482C61-3498-48A8-AE37-1208F6881C5F}" type="datetimeFigureOut">
              <a:rPr lang="pl-PL" smtClean="0"/>
              <a:t>28.05.2025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189981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284593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89942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3210767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163475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200411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2044107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261948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138589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119270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2482C61-3498-48A8-AE37-1208F6881C5F}" type="datetimeFigureOut">
              <a:rPr lang="pl-PL" smtClean="0"/>
              <a:t>28.05.2025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190654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2482C61-3498-48A8-AE37-1208F6881C5F}" type="datetimeFigureOut">
              <a:rPr lang="pl-PL" smtClean="0"/>
              <a:t>28.05.2025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4095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357280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292450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E2482C61-3498-48A8-AE37-1208F6881C5F}" type="datetimeFigureOut">
              <a:rPr lang="pl-PL" smtClean="0"/>
              <a:t>28.05.2025</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426580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2482C61-3498-48A8-AE37-1208F6881C5F}" type="datetimeFigureOut">
              <a:rPr lang="pl-PL" smtClean="0"/>
              <a:t>28.05.2025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56D601-A14B-47CD-9362-9EA3E34D43D5}" type="slidenum">
              <a:rPr lang="pl-PL" smtClean="0"/>
              <a:t>‹#›</a:t>
            </a:fld>
            <a:endParaRPr lang="pl-PL"/>
          </a:p>
        </p:txBody>
      </p:sp>
    </p:spTree>
    <p:extLst>
      <p:ext uri="{BB962C8B-B14F-4D97-AF65-F5344CB8AC3E}">
        <p14:creationId xmlns:p14="http://schemas.microsoft.com/office/powerpoint/2010/main" val="36058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482C61-3498-48A8-AE37-1208F6881C5F}" type="datetimeFigureOut">
              <a:rPr lang="pl-PL" smtClean="0"/>
              <a:t>28.05.2025</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56D601-A14B-47CD-9362-9EA3E34D43D5}" type="slidenum">
              <a:rPr lang="pl-PL" smtClean="0"/>
              <a:t>‹#›</a:t>
            </a:fld>
            <a:endParaRPr lang="pl-PL"/>
          </a:p>
        </p:txBody>
      </p:sp>
    </p:spTree>
    <p:extLst>
      <p:ext uri="{BB962C8B-B14F-4D97-AF65-F5344CB8AC3E}">
        <p14:creationId xmlns:p14="http://schemas.microsoft.com/office/powerpoint/2010/main" val="159691609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66910" y="1447799"/>
            <a:ext cx="8825658" cy="3329581"/>
          </a:xfrm>
        </p:spPr>
        <p:txBody>
          <a:bodyPr/>
          <a:lstStyle/>
          <a:p>
            <a:pPr algn="ctr"/>
            <a:r>
              <a:rPr lang="pl-PL" dirty="0"/>
              <a:t>35-lecie Samorządu Terytorialnego Gminy Kołobrzeg</a:t>
            </a:r>
          </a:p>
        </p:txBody>
      </p:sp>
      <p:sp>
        <p:nvSpPr>
          <p:cNvPr id="3" name="Podtytuł 2"/>
          <p:cNvSpPr>
            <a:spLocks noGrp="1"/>
          </p:cNvSpPr>
          <p:nvPr>
            <p:ph type="subTitle" idx="1"/>
          </p:nvPr>
        </p:nvSpPr>
        <p:spPr/>
        <p:txBody>
          <a:bodyPr>
            <a:normAutofit/>
          </a:bodyPr>
          <a:lstStyle/>
          <a:p>
            <a:pPr algn="ctr"/>
            <a:r>
              <a:rPr lang="pl-PL" sz="4400" b="1" dirty="0"/>
              <a:t>„samorząd – to ludzie”</a:t>
            </a:r>
          </a:p>
        </p:txBody>
      </p:sp>
      <p:sp>
        <p:nvSpPr>
          <p:cNvPr id="4" name="AutoShape 2" descr="Herb gminy Kołobrzeg – Wikipedia, wolna encyklo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6836" y="1570264"/>
            <a:ext cx="2250281" cy="2667000"/>
          </a:xfrm>
          <a:prstGeom prst="rect">
            <a:avLst/>
          </a:prstGeom>
        </p:spPr>
      </p:pic>
    </p:spTree>
    <p:extLst>
      <p:ext uri="{BB962C8B-B14F-4D97-AF65-F5344CB8AC3E}">
        <p14:creationId xmlns:p14="http://schemas.microsoft.com/office/powerpoint/2010/main" val="344745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87B3B58-BAD3-C7A7-4C45-C4A5A37A99AD}"/>
              </a:ext>
            </a:extLst>
          </p:cNvPr>
          <p:cNvSpPr>
            <a:spLocks noGrp="1"/>
          </p:cNvSpPr>
          <p:nvPr>
            <p:ph idx="4294967295"/>
          </p:nvPr>
        </p:nvSpPr>
        <p:spPr>
          <a:xfrm>
            <a:off x="503852" y="489858"/>
            <a:ext cx="9955764" cy="6139542"/>
          </a:xfrm>
        </p:spPr>
        <p:txBody>
          <a:bodyPr>
            <a:normAutofit/>
          </a:bodyPr>
          <a:lstStyle/>
          <a:p>
            <a:pPr algn="ctr">
              <a:lnSpc>
                <a:spcPct val="107000"/>
              </a:lnSpc>
              <a:spcAft>
                <a:spcPts val="800"/>
              </a:spcAft>
              <a:buNone/>
            </a:pPr>
            <a:r>
              <a:rPr lang="pl-PL" sz="1100" b="1" kern="100" dirty="0">
                <a:effectLst/>
                <a:ea typeface="Calibri" panose="020F0502020204030204" pitchFamily="34" charset="0"/>
                <a:cs typeface="Times New Roman" panose="02020603050405020304" pitchFamily="18" charset="0"/>
              </a:rPr>
              <a:t> </a:t>
            </a:r>
            <a:endParaRPr lang="pl-PL" sz="1400" b="1" kern="100" dirty="0">
              <a:effectLst/>
              <a:ea typeface="Calibri" panose="020F0502020204030204" pitchFamily="34" charset="0"/>
              <a:cs typeface="Times New Roman" panose="02020603050405020304" pitchFamily="18" charset="0"/>
            </a:endParaRPr>
          </a:p>
          <a:p>
            <a:pPr algn="ctr">
              <a:lnSpc>
                <a:spcPct val="107000"/>
              </a:lnSpc>
              <a:spcAft>
                <a:spcPts val="800"/>
              </a:spcAft>
              <a:buNone/>
            </a:pPr>
            <a:r>
              <a:rPr lang="pl-PL" sz="1400" b="1" kern="100" dirty="0">
                <a:effectLst/>
                <a:ea typeface="Calibri" panose="020F0502020204030204" pitchFamily="34" charset="0"/>
                <a:cs typeface="Times New Roman" panose="02020603050405020304" pitchFamily="18" charset="0"/>
              </a:rPr>
              <a:t>SKŁAD RADNYCH GMINY KOŁOBRZEG W LATACH 2002-2006 </a:t>
            </a:r>
          </a:p>
          <a:p>
            <a:pPr algn="ctr">
              <a:lnSpc>
                <a:spcPct val="107000"/>
              </a:lnSpc>
              <a:spcAft>
                <a:spcPts val="800"/>
              </a:spcAft>
              <a:buNone/>
            </a:pPr>
            <a:r>
              <a:rPr lang="pl-PL" sz="1400" b="1" kern="100" dirty="0">
                <a:effectLst/>
                <a:ea typeface="Calibri" panose="020F0502020204030204" pitchFamily="34" charset="0"/>
                <a:cs typeface="Times New Roman" panose="02020603050405020304" pitchFamily="18" charset="0"/>
              </a:rPr>
              <a:t> IV KADENCJA PRZEDSTAWIAŁ SIĘ NASTĘPUJĄCO:</a:t>
            </a:r>
          </a:p>
          <a:p>
            <a:pPr>
              <a:lnSpc>
                <a:spcPct val="107000"/>
              </a:lnSpc>
              <a:spcAft>
                <a:spcPts val="800"/>
              </a:spcAft>
              <a:buAutoNum type="arabicPeriod"/>
            </a:pPr>
            <a:r>
              <a:rPr lang="pl-PL" sz="1400" b="1" kern="100" dirty="0">
                <a:ea typeface="Calibri" panose="020F0502020204030204" pitchFamily="34" charset="0"/>
                <a:cs typeface="Times New Roman" panose="02020603050405020304" pitchFamily="18" charset="0"/>
              </a:rPr>
              <a:t>Henryk Boroń – Korzystno</a:t>
            </a:r>
          </a:p>
          <a:p>
            <a:pPr>
              <a:lnSpc>
                <a:spcPct val="107000"/>
              </a:lnSpc>
              <a:spcAft>
                <a:spcPts val="800"/>
              </a:spcAft>
              <a:buAutoNum type="arabicPeriod"/>
            </a:pPr>
            <a:r>
              <a:rPr lang="pl-PL" sz="1400" b="1" kern="100" dirty="0">
                <a:effectLst/>
                <a:ea typeface="Calibri" panose="020F0502020204030204" pitchFamily="34" charset="0"/>
                <a:cs typeface="Times New Roman" panose="02020603050405020304" pitchFamily="18" charset="0"/>
              </a:rPr>
              <a:t>Bogusław Florkowski – Dźwirzyno</a:t>
            </a:r>
          </a:p>
          <a:p>
            <a:pPr>
              <a:lnSpc>
                <a:spcPct val="107000"/>
              </a:lnSpc>
              <a:spcAft>
                <a:spcPts val="800"/>
              </a:spcAft>
              <a:buAutoNum type="arabicPeriod"/>
            </a:pPr>
            <a:r>
              <a:rPr lang="pl-PL" sz="1400" b="1" kern="100" dirty="0">
                <a:ea typeface="Calibri" panose="020F0502020204030204" pitchFamily="34" charset="0"/>
                <a:cs typeface="Times New Roman" panose="02020603050405020304" pitchFamily="18" charset="0"/>
              </a:rPr>
              <a:t>Jan Gobosz- Niekanin</a:t>
            </a:r>
          </a:p>
          <a:p>
            <a:pPr>
              <a:lnSpc>
                <a:spcPct val="107000"/>
              </a:lnSpc>
              <a:spcAft>
                <a:spcPts val="800"/>
              </a:spcAft>
              <a:buAutoNum type="arabicPeriod"/>
            </a:pPr>
            <a:r>
              <a:rPr lang="pl-PL" sz="1400" b="1" kern="100" dirty="0">
                <a:effectLst/>
                <a:ea typeface="Calibri" panose="020F0502020204030204" pitchFamily="34" charset="0"/>
                <a:cs typeface="Times New Roman" panose="02020603050405020304" pitchFamily="18" charset="0"/>
              </a:rPr>
              <a:t>Andr</a:t>
            </a:r>
            <a:r>
              <a:rPr lang="pl-PL" sz="1400" b="1" kern="100" dirty="0">
                <a:ea typeface="Calibri" panose="020F0502020204030204" pitchFamily="34" charset="0"/>
                <a:cs typeface="Times New Roman" panose="02020603050405020304" pitchFamily="18" charset="0"/>
              </a:rPr>
              <a:t>zej Gościniak - Grzybowo</a:t>
            </a:r>
          </a:p>
          <a:p>
            <a:pPr>
              <a:lnSpc>
                <a:spcPct val="107000"/>
              </a:lnSpc>
              <a:spcAft>
                <a:spcPts val="800"/>
              </a:spcAft>
              <a:buAutoNum type="arabicPeriod"/>
            </a:pPr>
            <a:r>
              <a:rPr lang="pl-PL" sz="1400" b="1" kern="100" dirty="0">
                <a:effectLst/>
                <a:ea typeface="Calibri" panose="020F0502020204030204" pitchFamily="34" charset="0"/>
                <a:cs typeface="Times New Roman" panose="02020603050405020304" pitchFamily="18" charset="0"/>
              </a:rPr>
              <a:t>Marek Górecki – Zieleniewo</a:t>
            </a:r>
          </a:p>
          <a:p>
            <a:pPr>
              <a:lnSpc>
                <a:spcPct val="107000"/>
              </a:lnSpc>
              <a:spcAft>
                <a:spcPts val="800"/>
              </a:spcAft>
              <a:buAutoNum type="arabicPeriod"/>
            </a:pPr>
            <a:r>
              <a:rPr lang="pl-PL" sz="1400" b="1" kern="100" dirty="0">
                <a:ea typeface="Calibri" panose="020F0502020204030204" pitchFamily="34" charset="0"/>
                <a:cs typeface="Times New Roman" panose="02020603050405020304" pitchFamily="18" charset="0"/>
              </a:rPr>
              <a:t>Zbigniew Kosut- Drzonowo</a:t>
            </a:r>
          </a:p>
          <a:p>
            <a:pPr>
              <a:lnSpc>
                <a:spcPct val="107000"/>
              </a:lnSpc>
              <a:spcAft>
                <a:spcPts val="800"/>
              </a:spcAft>
              <a:buAutoNum type="arabicPeriod"/>
            </a:pPr>
            <a:r>
              <a:rPr lang="pl-PL" sz="1400" b="1" kern="100" dirty="0">
                <a:effectLst/>
                <a:ea typeface="Calibri" panose="020F0502020204030204" pitchFamily="34" charset="0"/>
                <a:cs typeface="Times New Roman" panose="02020603050405020304" pitchFamily="18" charset="0"/>
              </a:rPr>
              <a:t>Zbigniew Krawczyński – Rościęcino</a:t>
            </a:r>
          </a:p>
          <a:p>
            <a:pPr>
              <a:lnSpc>
                <a:spcPct val="107000"/>
              </a:lnSpc>
              <a:spcAft>
                <a:spcPts val="800"/>
              </a:spcAft>
              <a:buAutoNum type="arabicPeriod"/>
            </a:pPr>
            <a:r>
              <a:rPr lang="pl-PL" sz="1400" b="1" kern="100" dirty="0">
                <a:ea typeface="Calibri" panose="020F0502020204030204" pitchFamily="34" charset="0"/>
                <a:cs typeface="Times New Roman" panose="02020603050405020304" pitchFamily="18" charset="0"/>
              </a:rPr>
              <a:t>Jerzy Królikowski – Sarbia</a:t>
            </a:r>
          </a:p>
          <a:p>
            <a:pPr>
              <a:lnSpc>
                <a:spcPct val="107000"/>
              </a:lnSpc>
              <a:spcAft>
                <a:spcPts val="800"/>
              </a:spcAft>
              <a:buAutoNum type="arabicPeriod"/>
            </a:pPr>
            <a:r>
              <a:rPr lang="pl-PL" sz="1400" b="1" kern="100" dirty="0">
                <a:effectLst/>
                <a:ea typeface="Calibri" panose="020F0502020204030204" pitchFamily="34" charset="0"/>
                <a:cs typeface="Times New Roman" panose="02020603050405020304" pitchFamily="18" charset="0"/>
              </a:rPr>
              <a:t>Andrzej Miedziński – Zieleniewo</a:t>
            </a:r>
          </a:p>
          <a:p>
            <a:pPr>
              <a:lnSpc>
                <a:spcPct val="107000"/>
              </a:lnSpc>
              <a:spcAft>
                <a:spcPts val="800"/>
              </a:spcAft>
              <a:buAutoNum type="arabicPeriod"/>
            </a:pPr>
            <a:endParaRPr lang="pl-PL" sz="1100" b="1" kern="100" dirty="0">
              <a:ea typeface="Calibri" panose="020F0502020204030204" pitchFamily="34" charset="0"/>
              <a:cs typeface="Times New Roman" panose="02020603050405020304" pitchFamily="18" charset="0"/>
            </a:endParaRPr>
          </a:p>
          <a:p>
            <a:pPr marL="0" indent="0">
              <a:lnSpc>
                <a:spcPct val="107000"/>
              </a:lnSpc>
              <a:spcAft>
                <a:spcPts val="800"/>
              </a:spcAft>
              <a:buNone/>
            </a:pPr>
            <a:endParaRPr lang="pl-PL" sz="1100" b="1" kern="100" dirty="0">
              <a:effectLst/>
              <a:ea typeface="Calibri" panose="020F0502020204030204" pitchFamily="34" charset="0"/>
              <a:cs typeface="Times New Roman" panose="02020603050405020304" pitchFamily="18" charset="0"/>
            </a:endParaRPr>
          </a:p>
          <a:p>
            <a:pPr>
              <a:lnSpc>
                <a:spcPct val="107000"/>
              </a:lnSpc>
              <a:spcAft>
                <a:spcPts val="800"/>
              </a:spcAft>
              <a:buAutoNum type="arabicPeriod"/>
            </a:pPr>
            <a:endParaRPr lang="pl-PL" sz="1100" kern="100" dirty="0">
              <a:effectLst/>
              <a:ea typeface="Calibri" panose="020F0502020204030204" pitchFamily="34" charset="0"/>
              <a:cs typeface="Times New Roman" panose="02020603050405020304" pitchFamily="18" charset="0"/>
            </a:endParaRPr>
          </a:p>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085" y="1910443"/>
            <a:ext cx="5893716" cy="3706586"/>
          </a:xfrm>
          <a:prstGeom prst="rect">
            <a:avLst/>
          </a:prstGeom>
        </p:spPr>
      </p:pic>
    </p:spTree>
    <p:extLst>
      <p:ext uri="{BB962C8B-B14F-4D97-AF65-F5344CB8AC3E}">
        <p14:creationId xmlns:p14="http://schemas.microsoft.com/office/powerpoint/2010/main" val="245231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42F004A-251D-7E9F-27E6-FE152F54E21B}"/>
              </a:ext>
            </a:extLst>
          </p:cNvPr>
          <p:cNvSpPr>
            <a:spLocks noGrp="1"/>
          </p:cNvSpPr>
          <p:nvPr>
            <p:ph idx="4294967295"/>
          </p:nvPr>
        </p:nvSpPr>
        <p:spPr>
          <a:xfrm>
            <a:off x="522514" y="494521"/>
            <a:ext cx="10450286" cy="5980923"/>
          </a:xfrm>
        </p:spPr>
        <p:txBody>
          <a:bodyPr>
            <a:normAutofit fontScale="92500" lnSpcReduction="20000"/>
          </a:bodyPr>
          <a:lstStyle/>
          <a:p>
            <a:pPr marL="0" indent="0">
              <a:buNone/>
            </a:pPr>
            <a:endParaRPr lang="pl-PL" sz="1800" dirty="0"/>
          </a:p>
          <a:p>
            <a:pPr marL="0" indent="0">
              <a:buNone/>
            </a:pPr>
            <a:r>
              <a:rPr lang="pl-PL" sz="1800" b="1" dirty="0"/>
              <a:t>10 . </a:t>
            </a:r>
            <a:r>
              <a:rPr lang="pl-PL" sz="1800" b="1" dirty="0" err="1"/>
              <a:t>Tarsylia</a:t>
            </a:r>
            <a:r>
              <a:rPr lang="pl-PL" sz="1800" b="1" dirty="0"/>
              <a:t> Muchowska – Grzybowo</a:t>
            </a:r>
          </a:p>
          <a:p>
            <a:pPr marL="0" indent="0">
              <a:buNone/>
            </a:pPr>
            <a:r>
              <a:rPr lang="pl-PL" sz="1800" b="1" dirty="0"/>
              <a:t>11. Henryk Nowakowski – Karcino</a:t>
            </a:r>
          </a:p>
          <a:p>
            <a:pPr marL="0" indent="0">
              <a:buNone/>
            </a:pPr>
            <a:r>
              <a:rPr lang="pl-PL" sz="1800" b="1" dirty="0"/>
              <a:t>12. Julian Nowicki – Kądzielno</a:t>
            </a:r>
          </a:p>
          <a:p>
            <a:pPr marL="0" indent="0">
              <a:buNone/>
            </a:pPr>
            <a:r>
              <a:rPr lang="pl-PL" sz="1800" b="1" dirty="0"/>
              <a:t>13. Pelagia </a:t>
            </a:r>
            <a:r>
              <a:rPr lang="pl-PL" sz="1800" b="1" dirty="0" err="1"/>
              <a:t>Staniul</a:t>
            </a:r>
            <a:r>
              <a:rPr lang="pl-PL" sz="1800" b="1" dirty="0"/>
              <a:t> – Drzonowo</a:t>
            </a:r>
          </a:p>
          <a:p>
            <a:pPr marL="0" indent="0">
              <a:buNone/>
            </a:pPr>
            <a:r>
              <a:rPr lang="pl-PL" sz="1800" b="1" dirty="0"/>
              <a:t>14. Krzysztof </a:t>
            </a:r>
            <a:r>
              <a:rPr lang="pl-PL" sz="1800" b="1" dirty="0" err="1"/>
              <a:t>Szopik</a:t>
            </a:r>
            <a:r>
              <a:rPr lang="pl-PL" sz="1800" b="1" dirty="0"/>
              <a:t> – Zieleniewo</a:t>
            </a:r>
          </a:p>
          <a:p>
            <a:pPr marL="0" indent="0">
              <a:buNone/>
            </a:pPr>
            <a:r>
              <a:rPr lang="pl-PL" sz="1800" b="1" dirty="0"/>
              <a:t>15. Jerzy Zaborowski – Budzistowo </a:t>
            </a:r>
          </a:p>
          <a:p>
            <a:pPr algn="just">
              <a:lnSpc>
                <a:spcPct val="150000"/>
              </a:lnSpc>
              <a:spcAft>
                <a:spcPts val="800"/>
              </a:spcAft>
              <a:buNone/>
            </a:pPr>
            <a:r>
              <a:rPr lang="pl-PL" sz="1800" b="1" kern="100" dirty="0">
                <a:effectLst/>
                <a:ea typeface="Calibri" panose="020F0502020204030204" pitchFamily="34" charset="0"/>
                <a:cs typeface="Times New Roman" panose="02020603050405020304" pitchFamily="18" charset="0"/>
              </a:rPr>
              <a:t> </a:t>
            </a:r>
            <a:endParaRPr lang="pl-PL" sz="1900" b="1" kern="100" dirty="0">
              <a:effectLst/>
              <a:ea typeface="Calibri" panose="020F0502020204030204" pitchFamily="34" charset="0"/>
              <a:cs typeface="Times New Roman" panose="02020603050405020304" pitchFamily="18" charset="0"/>
            </a:endParaRPr>
          </a:p>
          <a:p>
            <a:pPr algn="just">
              <a:lnSpc>
                <a:spcPct val="150000"/>
              </a:lnSpc>
              <a:spcAft>
                <a:spcPts val="800"/>
              </a:spcAft>
              <a:buNone/>
            </a:pPr>
            <a:r>
              <a:rPr lang="pl-PL" sz="1900" b="1" kern="100" dirty="0">
                <a:effectLst/>
                <a:ea typeface="Calibri" panose="020F0502020204030204" pitchFamily="34" charset="0"/>
                <a:cs typeface="Times New Roman" panose="02020603050405020304" pitchFamily="18" charset="0"/>
              </a:rPr>
              <a:t>Pan Henryk Boroń większością składu Rady Gminy kolejny raz wybrany został                                                         na Przewodniczącego Rady Gminy.</a:t>
            </a:r>
            <a:endParaRPr lang="pl-PL" sz="1900" kern="100" dirty="0">
              <a:effectLst/>
              <a:ea typeface="Calibri" panose="020F0502020204030204" pitchFamily="34" charset="0"/>
              <a:cs typeface="Times New Roman" panose="02020603050405020304" pitchFamily="18" charset="0"/>
            </a:endParaRPr>
          </a:p>
          <a:p>
            <a:pPr algn="just">
              <a:lnSpc>
                <a:spcPct val="150000"/>
              </a:lnSpc>
              <a:spcAft>
                <a:spcPts val="800"/>
              </a:spcAft>
              <a:buNone/>
            </a:pPr>
            <a:r>
              <a:rPr lang="pl-PL" sz="1900" b="1" kern="100" dirty="0">
                <a:effectLst/>
                <a:ea typeface="Calibri" panose="020F0502020204030204" pitchFamily="34" charset="0"/>
                <a:cs typeface="Times New Roman" panose="02020603050405020304" pitchFamily="18" charset="0"/>
              </a:rPr>
              <a:t> Bezpośrednie wybory organów wykonawczych w gminach wiejskich i miejskich zostały wprowadzone w 2002 roku.</a:t>
            </a:r>
            <a:endParaRPr lang="pl-PL" sz="1900" kern="1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900" b="1" kern="100" dirty="0">
                <a:effectLst/>
                <a:ea typeface="Calibri" panose="020F0502020204030204" pitchFamily="34" charset="0"/>
                <a:cs typeface="Times New Roman" panose="02020603050405020304" pitchFamily="18" charset="0"/>
              </a:rPr>
              <a:t>Bezwzględną większością głosów mieszkańców gminy Kołobrzeg na Wójta Gminy Kołobrzeg został  wówczas wybrany Pan Tadeusz Kowalski.</a:t>
            </a:r>
            <a:endParaRPr lang="pl-PL" sz="1900" kern="100" dirty="0">
              <a:effectLst/>
              <a:ea typeface="Calibri" panose="020F0502020204030204" pitchFamily="34" charset="0"/>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D3F7A31B-B1DF-AA4E-CF5C-A45F84395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966" y="578499"/>
            <a:ext cx="5920302" cy="2696547"/>
          </a:xfrm>
          <a:prstGeom prst="rect">
            <a:avLst/>
          </a:prstGeom>
        </p:spPr>
      </p:pic>
    </p:spTree>
    <p:extLst>
      <p:ext uri="{BB962C8B-B14F-4D97-AF65-F5344CB8AC3E}">
        <p14:creationId xmlns:p14="http://schemas.microsoft.com/office/powerpoint/2010/main" val="278849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0A65A2D-56CF-8208-6714-E8CBFB696687}"/>
              </a:ext>
            </a:extLst>
          </p:cNvPr>
          <p:cNvSpPr>
            <a:spLocks noGrp="1"/>
          </p:cNvSpPr>
          <p:nvPr>
            <p:ph idx="4294967295"/>
          </p:nvPr>
        </p:nvSpPr>
        <p:spPr>
          <a:xfrm>
            <a:off x="597158" y="914400"/>
            <a:ext cx="10468948" cy="5641521"/>
          </a:xfrm>
        </p:spPr>
        <p:txBody>
          <a:bodyPr>
            <a:normAutofit/>
          </a:bodyPr>
          <a:lstStyle/>
          <a:p>
            <a:pPr marL="0" indent="0" algn="ctr">
              <a:buNone/>
            </a:pPr>
            <a:r>
              <a:rPr lang="pl-PL" sz="1400" b="1" kern="100" dirty="0">
                <a:effectLst/>
                <a:ea typeface="Calibri" panose="020F0502020204030204" pitchFamily="34" charset="0"/>
                <a:cs typeface="Times New Roman" panose="02020603050405020304" pitchFamily="18" charset="0"/>
              </a:rPr>
              <a:t>SKŁAD RADNYCH GMINY KOŁOBRZEG W LATACH 2006-2010  </a:t>
            </a:r>
          </a:p>
          <a:p>
            <a:pPr marL="0" indent="0" algn="ctr">
              <a:buNone/>
            </a:pPr>
            <a:r>
              <a:rPr lang="pl-PL" sz="1400" b="1" kern="100" dirty="0">
                <a:effectLst/>
                <a:ea typeface="Calibri" panose="020F0502020204030204" pitchFamily="34" charset="0"/>
                <a:cs typeface="Times New Roman" panose="02020603050405020304" pitchFamily="18" charset="0"/>
              </a:rPr>
              <a:t>V KADENCJA PRZEDSTAWIAŁ SIĘ NASTĘPUJĄCO:</a:t>
            </a:r>
          </a:p>
          <a:p>
            <a:pPr marL="0" indent="0">
              <a:buNone/>
            </a:pPr>
            <a:r>
              <a:rPr lang="pl-PL" sz="1600" b="1" kern="100" dirty="0">
                <a:ea typeface="Calibri" panose="020F0502020204030204" pitchFamily="34" charset="0"/>
                <a:cs typeface="Times New Roman" panose="02020603050405020304" pitchFamily="18" charset="0"/>
              </a:rPr>
              <a:t>1. Mirosława Folta – Zieleniewo</a:t>
            </a:r>
          </a:p>
          <a:p>
            <a:pPr marL="0" indent="0">
              <a:buNone/>
            </a:pPr>
            <a:r>
              <a:rPr lang="pl-PL" sz="1600" b="1" kern="100" dirty="0">
                <a:effectLst/>
                <a:ea typeface="Calibri" panose="020F0502020204030204" pitchFamily="34" charset="0"/>
                <a:cs typeface="Times New Roman" panose="02020603050405020304" pitchFamily="18" charset="0"/>
              </a:rPr>
              <a:t>2. Marek Górecki- Zieleniewo</a:t>
            </a:r>
          </a:p>
          <a:p>
            <a:pPr marL="0" indent="0">
              <a:buNone/>
            </a:pPr>
            <a:r>
              <a:rPr lang="pl-PL" sz="1600" b="1" kern="100" dirty="0">
                <a:ea typeface="Calibri" panose="020F0502020204030204" pitchFamily="34" charset="0"/>
                <a:cs typeface="Times New Roman" panose="02020603050405020304" pitchFamily="18" charset="0"/>
              </a:rPr>
              <a:t>3. Włodzimierz Hesse- Budzistowo</a:t>
            </a:r>
          </a:p>
          <a:p>
            <a:pPr marL="0" indent="0">
              <a:buNone/>
            </a:pPr>
            <a:r>
              <a:rPr lang="pl-PL" sz="1600" b="1" kern="100" dirty="0">
                <a:effectLst/>
                <a:ea typeface="Calibri" panose="020F0502020204030204" pitchFamily="34" charset="0"/>
                <a:cs typeface="Times New Roman" panose="02020603050405020304" pitchFamily="18" charset="0"/>
              </a:rPr>
              <a:t>4. Zbigniew Kos</a:t>
            </a:r>
            <a:r>
              <a:rPr lang="pl-PL" sz="1600" b="1" kern="100" dirty="0">
                <a:ea typeface="Calibri" panose="020F0502020204030204" pitchFamily="34" charset="0"/>
                <a:cs typeface="Times New Roman" panose="02020603050405020304" pitchFamily="18" charset="0"/>
              </a:rPr>
              <a:t>ut – Drzonowo</a:t>
            </a:r>
          </a:p>
          <a:p>
            <a:pPr marL="0" indent="0">
              <a:buNone/>
            </a:pPr>
            <a:r>
              <a:rPr lang="pl-PL" sz="1600" b="1" kern="100" dirty="0">
                <a:effectLst/>
                <a:ea typeface="Calibri" panose="020F0502020204030204" pitchFamily="34" charset="0"/>
                <a:cs typeface="Times New Roman" panose="02020603050405020304" pitchFamily="18" charset="0"/>
              </a:rPr>
              <a:t>5. Jerzy Królikowski – Sarbia</a:t>
            </a:r>
          </a:p>
          <a:p>
            <a:pPr marL="0" indent="0">
              <a:buNone/>
            </a:pPr>
            <a:r>
              <a:rPr lang="pl-PL" sz="1600" b="1" kern="100" dirty="0">
                <a:ea typeface="Calibri" panose="020F0502020204030204" pitchFamily="34" charset="0"/>
                <a:cs typeface="Times New Roman" panose="02020603050405020304" pitchFamily="18" charset="0"/>
              </a:rPr>
              <a:t>6. Romuald Kucharz – Przećmino</a:t>
            </a:r>
          </a:p>
          <a:p>
            <a:pPr marL="0" indent="0">
              <a:buNone/>
            </a:pPr>
            <a:r>
              <a:rPr lang="pl-PL" sz="1600" b="1" kern="100" dirty="0">
                <a:effectLst/>
                <a:ea typeface="Calibri" panose="020F0502020204030204" pitchFamily="34" charset="0"/>
                <a:cs typeface="Times New Roman" panose="02020603050405020304" pitchFamily="18" charset="0"/>
              </a:rPr>
              <a:t>7. Alicja Lis – Karcino </a:t>
            </a:r>
          </a:p>
          <a:p>
            <a:pPr marL="0" indent="0">
              <a:buNone/>
            </a:pPr>
            <a:r>
              <a:rPr lang="pl-PL" sz="1600" b="1" kern="100" dirty="0">
                <a:ea typeface="Calibri" panose="020F0502020204030204" pitchFamily="34" charset="0"/>
                <a:cs typeface="Times New Roman" panose="02020603050405020304" pitchFamily="18" charset="0"/>
              </a:rPr>
              <a:t>8. Julian Nowicki – Kądzielno</a:t>
            </a:r>
          </a:p>
          <a:p>
            <a:pPr marL="0" indent="0">
              <a:buNone/>
            </a:pPr>
            <a:r>
              <a:rPr lang="pl-PL" sz="1600" b="1" kern="100" dirty="0">
                <a:effectLst/>
                <a:ea typeface="Calibri" panose="020F0502020204030204" pitchFamily="34" charset="0"/>
                <a:cs typeface="Times New Roman" panose="02020603050405020304" pitchFamily="18" charset="0"/>
              </a:rPr>
              <a:t>9. Włodzimierz Popiołek – Grzybowo</a:t>
            </a:r>
          </a:p>
          <a:p>
            <a:pPr marL="0" indent="0">
              <a:buNone/>
            </a:pPr>
            <a:r>
              <a:rPr lang="pl-PL" sz="1600" b="1" kern="100" dirty="0">
                <a:ea typeface="Calibri" panose="020F0502020204030204" pitchFamily="34" charset="0"/>
                <a:cs typeface="Times New Roman" panose="02020603050405020304" pitchFamily="18" charset="0"/>
              </a:rPr>
              <a:t>10 . Jerzy </a:t>
            </a:r>
            <a:r>
              <a:rPr lang="pl-PL" sz="1600" b="1" kern="100" dirty="0" err="1">
                <a:ea typeface="Calibri" panose="020F0502020204030204" pitchFamily="34" charset="0"/>
                <a:cs typeface="Times New Roman" panose="02020603050405020304" pitchFamily="18" charset="0"/>
              </a:rPr>
              <a:t>Szczubełek</a:t>
            </a:r>
            <a:r>
              <a:rPr lang="pl-PL" sz="1600" b="1" kern="100" dirty="0">
                <a:ea typeface="Calibri" panose="020F0502020204030204" pitchFamily="34" charset="0"/>
                <a:cs typeface="Times New Roman" panose="02020603050405020304" pitchFamily="18" charset="0"/>
              </a:rPr>
              <a:t> – Dźwirzyno</a:t>
            </a:r>
          </a:p>
          <a:p>
            <a:pPr marL="0" indent="0">
              <a:buNone/>
            </a:pPr>
            <a:r>
              <a:rPr lang="pl-PL" sz="1600" b="1" kern="100" dirty="0">
                <a:effectLst/>
                <a:ea typeface="Calibri" panose="020F0502020204030204" pitchFamily="34" charset="0"/>
                <a:cs typeface="Times New Roman" panose="02020603050405020304" pitchFamily="18" charset="0"/>
              </a:rPr>
              <a:t>11. Krzysztof </a:t>
            </a:r>
            <a:r>
              <a:rPr lang="pl-PL" sz="1600" b="1" kern="100" dirty="0" err="1">
                <a:effectLst/>
                <a:ea typeface="Calibri" panose="020F0502020204030204" pitchFamily="34" charset="0"/>
                <a:cs typeface="Times New Roman" panose="02020603050405020304" pitchFamily="18" charset="0"/>
              </a:rPr>
              <a:t>Szopik</a:t>
            </a:r>
            <a:r>
              <a:rPr lang="pl-PL" sz="1600" b="1" kern="100" dirty="0">
                <a:effectLst/>
                <a:ea typeface="Calibri" panose="020F0502020204030204" pitchFamily="34" charset="0"/>
                <a:cs typeface="Times New Roman" panose="02020603050405020304" pitchFamily="18" charset="0"/>
              </a:rPr>
              <a:t> – Zieleniewo</a:t>
            </a:r>
          </a:p>
          <a:p>
            <a:pPr marL="0" indent="0">
              <a:buNone/>
            </a:pPr>
            <a:r>
              <a:rPr lang="pl-PL" sz="1600" b="1" kern="100" dirty="0">
                <a:ea typeface="Calibri" panose="020F0502020204030204" pitchFamily="34" charset="0"/>
                <a:cs typeface="Times New Roman" panose="02020603050405020304" pitchFamily="18" charset="0"/>
              </a:rPr>
              <a:t>12. Krzysztof Tuszyński - Obroty</a:t>
            </a:r>
            <a:endParaRPr lang="pl-PL" sz="1600" b="1" kern="100" dirty="0">
              <a:effectLst/>
              <a:ea typeface="Calibri" panose="020F0502020204030204" pitchFamily="34" charset="0"/>
              <a:cs typeface="Times New Roman" panose="02020603050405020304" pitchFamily="18" charset="0"/>
            </a:endParaRPr>
          </a:p>
          <a:p>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6" name="Obraz 5">
            <a:extLst>
              <a:ext uri="{FF2B5EF4-FFF2-40B4-BE49-F238E27FC236}">
                <a16:creationId xmlns:a16="http://schemas.microsoft.com/office/drawing/2014/main" id="{29E1AED6-74E7-D4B2-38CD-DEFC614FB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776" y="1965260"/>
            <a:ext cx="4761721" cy="4114800"/>
          </a:xfrm>
          <a:prstGeom prst="rect">
            <a:avLst/>
          </a:prstGeom>
        </p:spPr>
      </p:pic>
    </p:spTree>
    <p:extLst>
      <p:ext uri="{BB962C8B-B14F-4D97-AF65-F5344CB8AC3E}">
        <p14:creationId xmlns:p14="http://schemas.microsoft.com/office/powerpoint/2010/main" val="273453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64FACE7-E47F-FE10-2E4A-7012903AD6E5}"/>
              </a:ext>
            </a:extLst>
          </p:cNvPr>
          <p:cNvSpPr>
            <a:spLocks noGrp="1"/>
          </p:cNvSpPr>
          <p:nvPr>
            <p:ph idx="4294967295"/>
          </p:nvPr>
        </p:nvSpPr>
        <p:spPr>
          <a:xfrm>
            <a:off x="662473" y="634482"/>
            <a:ext cx="10123715" cy="5613918"/>
          </a:xfrm>
        </p:spPr>
        <p:txBody>
          <a:bodyPr>
            <a:normAutofit fontScale="92500" lnSpcReduction="20000"/>
          </a:bodyPr>
          <a:lstStyle/>
          <a:p>
            <a:pPr marL="0" indent="0">
              <a:buNone/>
            </a:pPr>
            <a:endParaRPr lang="pl-PL" sz="1400" dirty="0"/>
          </a:p>
          <a:p>
            <a:pPr marL="0" indent="0">
              <a:buNone/>
            </a:pPr>
            <a:endParaRPr lang="pl-PL" sz="1400" b="1" dirty="0"/>
          </a:p>
          <a:p>
            <a:pPr marL="0" indent="0">
              <a:buNone/>
            </a:pPr>
            <a:r>
              <a:rPr lang="pl-PL" sz="1700" b="1" dirty="0"/>
              <a:t>13. Roman </a:t>
            </a:r>
            <a:r>
              <a:rPr lang="pl-PL" sz="1700" b="1" dirty="0" err="1"/>
              <a:t>Waleriańczyk</a:t>
            </a:r>
            <a:r>
              <a:rPr lang="pl-PL" sz="1700" b="1" dirty="0"/>
              <a:t> – Grzybowo</a:t>
            </a:r>
          </a:p>
          <a:p>
            <a:pPr marL="0" indent="0">
              <a:buNone/>
            </a:pPr>
            <a:r>
              <a:rPr lang="pl-PL" sz="1700" b="1" dirty="0"/>
              <a:t>14. Adam Frankiewicz- Stary Borek</a:t>
            </a:r>
          </a:p>
          <a:p>
            <a:pPr marL="0" indent="0">
              <a:buNone/>
            </a:pPr>
            <a:r>
              <a:rPr lang="pl-PL" sz="1700" b="1" dirty="0"/>
              <a:t>15. Henryk Wojciechowski – Drzonowo</a:t>
            </a:r>
          </a:p>
          <a:p>
            <a:pPr algn="just">
              <a:lnSpc>
                <a:spcPct val="150000"/>
              </a:lnSpc>
              <a:spcAft>
                <a:spcPts val="800"/>
              </a:spcAft>
              <a:buNone/>
            </a:pPr>
            <a:r>
              <a:rPr lang="pl-PL" sz="1400" b="1" kern="100" dirty="0">
                <a:effectLst/>
                <a:ea typeface="Calibri" panose="020F0502020204030204" pitchFamily="34" charset="0"/>
                <a:cs typeface="Times New Roman" panose="02020603050405020304" pitchFamily="18" charset="0"/>
              </a:rPr>
              <a:t> </a:t>
            </a:r>
            <a:endParaRPr lang="pl-PL" sz="1400"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400" b="1"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400" b="1" kern="100" dirty="0">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400" b="1"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400" b="1"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500" b="1" kern="100" dirty="0">
              <a:ea typeface="Calibri" panose="020F0502020204030204" pitchFamily="34" charset="0"/>
              <a:cs typeface="Times New Roman" panose="02020603050405020304" pitchFamily="18" charset="0"/>
            </a:endParaRPr>
          </a:p>
          <a:p>
            <a:pPr algn="ctr">
              <a:lnSpc>
                <a:spcPct val="150000"/>
              </a:lnSpc>
              <a:spcAft>
                <a:spcPts val="800"/>
              </a:spcAft>
              <a:buNone/>
            </a:pPr>
            <a:r>
              <a:rPr lang="pl-PL" sz="1700" b="1" kern="100" dirty="0">
                <a:effectLst/>
                <a:ea typeface="Calibri" panose="020F0502020204030204" pitchFamily="34" charset="0"/>
                <a:cs typeface="Times New Roman" panose="02020603050405020304" pitchFamily="18" charset="0"/>
              </a:rPr>
              <a:t>Pan Krzysztof </a:t>
            </a:r>
            <a:r>
              <a:rPr lang="pl-PL" sz="1700" b="1" kern="100" dirty="0" err="1">
                <a:effectLst/>
                <a:ea typeface="Calibri" panose="020F0502020204030204" pitchFamily="34" charset="0"/>
                <a:cs typeface="Times New Roman" panose="02020603050405020304" pitchFamily="18" charset="0"/>
              </a:rPr>
              <a:t>Szopik</a:t>
            </a:r>
            <a:r>
              <a:rPr lang="pl-PL" sz="1700" b="1" kern="100" dirty="0">
                <a:effectLst/>
                <a:ea typeface="Calibri" panose="020F0502020204030204" pitchFamily="34" charset="0"/>
                <a:cs typeface="Times New Roman" panose="02020603050405020304" pitchFamily="18" charset="0"/>
              </a:rPr>
              <a:t> został wybrany na Przewodniczącego Rady Gminy Kołobrzeg.</a:t>
            </a:r>
          </a:p>
          <a:p>
            <a:pPr marL="0" indent="0" algn="ctr">
              <a:lnSpc>
                <a:spcPct val="150000"/>
              </a:lnSpc>
              <a:spcAft>
                <a:spcPts val="800"/>
              </a:spcAft>
              <a:buNone/>
            </a:pPr>
            <a:r>
              <a:rPr lang="pl-PL" sz="1700" b="1" kern="100" dirty="0">
                <a:effectLst/>
                <a:ea typeface="Calibri" panose="020F0502020204030204" pitchFamily="34" charset="0"/>
                <a:cs typeface="Times New Roman" panose="02020603050405020304" pitchFamily="18" charset="0"/>
              </a:rPr>
              <a:t>Wójtem Gminy Kołobrzeg został wybrany Pan Tadeusz Kowalski.</a:t>
            </a:r>
          </a:p>
          <a:p>
            <a:pPr marL="0" indent="0">
              <a:buNone/>
            </a:pPr>
            <a:endParaRPr lang="pl-PL" dirty="0"/>
          </a:p>
        </p:txBody>
      </p:sp>
      <p:pic>
        <p:nvPicPr>
          <p:cNvPr id="4" name="Obraz 3">
            <a:extLst>
              <a:ext uri="{FF2B5EF4-FFF2-40B4-BE49-F238E27FC236}">
                <a16:creationId xmlns:a16="http://schemas.microsoft.com/office/drawing/2014/main" id="{6A39CF6D-2DE7-1290-36C0-3F84943E0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939" y="774441"/>
            <a:ext cx="5649686" cy="4208107"/>
          </a:xfrm>
          <a:prstGeom prst="rect">
            <a:avLst/>
          </a:prstGeom>
        </p:spPr>
      </p:pic>
    </p:spTree>
    <p:extLst>
      <p:ext uri="{BB962C8B-B14F-4D97-AF65-F5344CB8AC3E}">
        <p14:creationId xmlns:p14="http://schemas.microsoft.com/office/powerpoint/2010/main" val="368085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EE0059E-5E30-BDCB-B2A3-B49EB77C51E6}"/>
              </a:ext>
            </a:extLst>
          </p:cNvPr>
          <p:cNvSpPr>
            <a:spLocks noGrp="1"/>
          </p:cNvSpPr>
          <p:nvPr>
            <p:ph idx="4294967295"/>
          </p:nvPr>
        </p:nvSpPr>
        <p:spPr>
          <a:xfrm>
            <a:off x="457200" y="905070"/>
            <a:ext cx="10245012" cy="5343331"/>
          </a:xfrm>
        </p:spPr>
        <p:txBody>
          <a:bodyPr>
            <a:normAutofit/>
          </a:bodyPr>
          <a:lstStyle/>
          <a:p>
            <a:pPr algn="ctr">
              <a:lnSpc>
                <a:spcPct val="150000"/>
              </a:lnSpc>
              <a:spcAft>
                <a:spcPts val="800"/>
              </a:spcAft>
              <a:buNone/>
            </a:pPr>
            <a:r>
              <a:rPr lang="pl-PL" sz="1400" kern="100" dirty="0">
                <a:effectLst/>
                <a:ea typeface="Calibri" panose="020F0502020204030204" pitchFamily="34" charset="0"/>
                <a:cs typeface="Times New Roman" panose="02020603050405020304" pitchFamily="18" charset="0"/>
              </a:rPr>
              <a:t> </a:t>
            </a:r>
            <a:r>
              <a:rPr lang="pl-PL" sz="1400" b="1" kern="100" dirty="0">
                <a:effectLst/>
                <a:ea typeface="Calibri" panose="020F0502020204030204" pitchFamily="34" charset="0"/>
                <a:cs typeface="Times New Roman" panose="02020603050405020304" pitchFamily="18" charset="0"/>
              </a:rPr>
              <a:t>SKŁAD RADNYCH GMINY KOŁOBRZEG W LATACH 2010-2014</a:t>
            </a:r>
            <a:endParaRPr lang="pl-PL" sz="1400" kern="100" dirty="0">
              <a:ea typeface="Calibri" panose="020F0502020204030204" pitchFamily="34" charset="0"/>
              <a:cs typeface="Times New Roman" panose="02020603050405020304" pitchFamily="18" charset="0"/>
            </a:endParaRPr>
          </a:p>
          <a:p>
            <a:pPr algn="ctr">
              <a:lnSpc>
                <a:spcPct val="150000"/>
              </a:lnSpc>
              <a:spcAft>
                <a:spcPts val="800"/>
              </a:spcAft>
              <a:buNone/>
            </a:pPr>
            <a:r>
              <a:rPr lang="pl-PL" sz="1400" b="1" kern="100" dirty="0">
                <a:effectLst/>
                <a:ea typeface="Calibri" panose="020F0502020204030204" pitchFamily="34" charset="0"/>
                <a:cs typeface="Times New Roman" panose="02020603050405020304" pitchFamily="18" charset="0"/>
              </a:rPr>
              <a:t>VI KADENCJA PRZEDSTAWIAŁ SIĘ NASTĘPUJĄCO:</a:t>
            </a:r>
          </a:p>
          <a:p>
            <a:pPr>
              <a:spcBef>
                <a:spcPts val="600"/>
              </a:spcBef>
              <a:spcAft>
                <a:spcPts val="800"/>
              </a:spcAft>
              <a:buAutoNum type="arabicPeriod"/>
            </a:pPr>
            <a:r>
              <a:rPr lang="pl-PL" sz="1600" b="1" kern="100" dirty="0">
                <a:ea typeface="Calibri" panose="020F0502020204030204" pitchFamily="34" charset="0"/>
                <a:cs typeface="Times New Roman" panose="02020603050405020304" pitchFamily="18" charset="0"/>
              </a:rPr>
              <a:t>Krzysztof </a:t>
            </a:r>
            <a:r>
              <a:rPr lang="pl-PL" sz="1600" b="1" kern="100" dirty="0" err="1">
                <a:ea typeface="Calibri" panose="020F0502020204030204" pitchFamily="34" charset="0"/>
                <a:cs typeface="Times New Roman" panose="02020603050405020304" pitchFamily="18" charset="0"/>
              </a:rPr>
              <a:t>Chabaj</a:t>
            </a:r>
            <a:r>
              <a:rPr lang="pl-PL" sz="1600" b="1" kern="100" dirty="0">
                <a:ea typeface="Calibri" panose="020F0502020204030204" pitchFamily="34" charset="0"/>
                <a:cs typeface="Times New Roman" panose="02020603050405020304" pitchFamily="18" charset="0"/>
              </a:rPr>
              <a:t> – Dźwirzyno</a:t>
            </a:r>
          </a:p>
          <a:p>
            <a:pPr>
              <a:spcBef>
                <a:spcPts val="600"/>
              </a:spcBef>
              <a:spcAft>
                <a:spcPts val="800"/>
              </a:spcAft>
              <a:buAutoNum type="arabicPeriod"/>
            </a:pPr>
            <a:r>
              <a:rPr lang="pl-PL" sz="1600" b="1" kern="100" dirty="0">
                <a:ea typeface="Calibri" panose="020F0502020204030204" pitchFamily="34" charset="0"/>
                <a:cs typeface="Times New Roman" panose="02020603050405020304" pitchFamily="18" charset="0"/>
              </a:rPr>
              <a:t>Krzysztof Filipowicz – Karcino</a:t>
            </a:r>
          </a:p>
          <a:p>
            <a:pPr>
              <a:spcBef>
                <a:spcPts val="600"/>
              </a:spcBef>
              <a:spcAft>
                <a:spcPts val="800"/>
              </a:spcAft>
              <a:buAutoNum type="arabicPeriod"/>
            </a:pPr>
            <a:r>
              <a:rPr lang="pl-PL" sz="1600" b="1" kern="100" dirty="0">
                <a:effectLst/>
                <a:ea typeface="Calibri" panose="020F0502020204030204" pitchFamily="34" charset="0"/>
                <a:cs typeface="Times New Roman" panose="02020603050405020304" pitchFamily="18" charset="0"/>
              </a:rPr>
              <a:t>Mirosława Folta – Zieleniewo</a:t>
            </a:r>
          </a:p>
          <a:p>
            <a:pPr>
              <a:spcBef>
                <a:spcPts val="600"/>
              </a:spcBef>
              <a:spcAft>
                <a:spcPts val="800"/>
              </a:spcAft>
              <a:buAutoNum type="arabicPeriod"/>
            </a:pPr>
            <a:r>
              <a:rPr lang="pl-PL" sz="1600" b="1" kern="100" dirty="0">
                <a:ea typeface="Calibri" panose="020F0502020204030204" pitchFamily="34" charset="0"/>
                <a:cs typeface="Times New Roman" panose="02020603050405020304" pitchFamily="18" charset="0"/>
              </a:rPr>
              <a:t>Anastazja Kędziora- Grzybowo</a:t>
            </a:r>
          </a:p>
          <a:p>
            <a:pPr>
              <a:spcBef>
                <a:spcPts val="600"/>
              </a:spcBef>
              <a:spcAft>
                <a:spcPts val="800"/>
              </a:spcAft>
              <a:buAutoNum type="arabicPeriod"/>
            </a:pPr>
            <a:r>
              <a:rPr lang="pl-PL" sz="1600" b="1" kern="100" dirty="0">
                <a:ea typeface="Calibri" panose="020F0502020204030204" pitchFamily="34" charset="0"/>
                <a:cs typeface="Times New Roman" panose="02020603050405020304" pitchFamily="18" charset="0"/>
              </a:rPr>
              <a:t>Tomasz Królikowski – Budzistowo </a:t>
            </a:r>
          </a:p>
          <a:p>
            <a:pPr>
              <a:spcBef>
                <a:spcPts val="600"/>
              </a:spcBef>
              <a:spcAft>
                <a:spcPts val="800"/>
              </a:spcAft>
              <a:buAutoNum type="arabicPeriod"/>
            </a:pPr>
            <a:r>
              <a:rPr lang="pl-PL" sz="1600" b="1" kern="100" dirty="0">
                <a:ea typeface="Calibri" panose="020F0502020204030204" pitchFamily="34" charset="0"/>
                <a:cs typeface="Times New Roman" panose="02020603050405020304" pitchFamily="18" charset="0"/>
              </a:rPr>
              <a:t>Czesław Krupiński – Drzonowo</a:t>
            </a:r>
          </a:p>
          <a:p>
            <a:pPr>
              <a:spcBef>
                <a:spcPts val="600"/>
              </a:spcBef>
              <a:spcAft>
                <a:spcPts val="800"/>
              </a:spcAft>
              <a:buAutoNum type="arabicPeriod"/>
            </a:pPr>
            <a:r>
              <a:rPr lang="pl-PL" sz="1600" b="1" kern="100" dirty="0">
                <a:ea typeface="Calibri" panose="020F0502020204030204" pitchFamily="34" charset="0"/>
                <a:cs typeface="Times New Roman" panose="02020603050405020304" pitchFamily="18" charset="0"/>
              </a:rPr>
              <a:t>Małgorzata Łabędź- Figurska - Korzystno</a:t>
            </a:r>
          </a:p>
          <a:p>
            <a:pPr>
              <a:lnSpc>
                <a:spcPct val="150000"/>
              </a:lnSpc>
              <a:spcAft>
                <a:spcPts val="800"/>
              </a:spcAft>
              <a:buAutoNum type="arabicPeriod"/>
            </a:pPr>
            <a:endParaRPr lang="pl-PL" sz="1100" kern="100" dirty="0">
              <a:effectLst/>
              <a:ea typeface="Calibri" panose="020F0502020204030204" pitchFamily="34" charset="0"/>
              <a:cs typeface="Times New Roman" panose="02020603050405020304" pitchFamily="18" charset="0"/>
            </a:endParaRPr>
          </a:p>
          <a:p>
            <a:endParaRPr lang="pl-PL" dirty="0"/>
          </a:p>
        </p:txBody>
      </p:sp>
      <p:pic>
        <p:nvPicPr>
          <p:cNvPr id="7" name="Obraz 6">
            <a:extLst>
              <a:ext uri="{FF2B5EF4-FFF2-40B4-BE49-F238E27FC236}">
                <a16:creationId xmlns:a16="http://schemas.microsoft.com/office/drawing/2014/main" id="{8FB6A028-7E26-96A8-EEE0-B1BF1A08E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605" y="2019105"/>
            <a:ext cx="6667500" cy="3752850"/>
          </a:xfrm>
          <a:prstGeom prst="rect">
            <a:avLst/>
          </a:prstGeom>
        </p:spPr>
      </p:pic>
    </p:spTree>
    <p:extLst>
      <p:ext uri="{BB962C8B-B14F-4D97-AF65-F5344CB8AC3E}">
        <p14:creationId xmlns:p14="http://schemas.microsoft.com/office/powerpoint/2010/main" val="267572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CE378CD-C5C4-AA31-76C5-198DE4464AD3}"/>
              </a:ext>
            </a:extLst>
          </p:cNvPr>
          <p:cNvSpPr>
            <a:spLocks noGrp="1"/>
          </p:cNvSpPr>
          <p:nvPr>
            <p:ph idx="4294967295"/>
          </p:nvPr>
        </p:nvSpPr>
        <p:spPr>
          <a:xfrm>
            <a:off x="595993" y="783771"/>
            <a:ext cx="10554089" cy="5464629"/>
          </a:xfrm>
        </p:spPr>
        <p:txBody>
          <a:bodyPr>
            <a:normAutofit fontScale="92500" lnSpcReduction="20000"/>
          </a:bodyPr>
          <a:lstStyle/>
          <a:p>
            <a:pPr marL="0" indent="0">
              <a:buNone/>
            </a:pPr>
            <a:endParaRPr lang="pl-PL" sz="1400" dirty="0"/>
          </a:p>
          <a:p>
            <a:pPr marL="0" indent="0">
              <a:buNone/>
            </a:pPr>
            <a:endParaRPr lang="pl-PL" sz="1400" b="1" dirty="0"/>
          </a:p>
          <a:p>
            <a:pPr marL="0" indent="0">
              <a:buNone/>
            </a:pPr>
            <a:r>
              <a:rPr lang="pl-PL" sz="1700" b="1" dirty="0"/>
              <a:t>8. Anna </a:t>
            </a:r>
            <a:r>
              <a:rPr lang="pl-PL" sz="1700" b="1" dirty="0" err="1"/>
              <a:t>Matejak</a:t>
            </a:r>
            <a:r>
              <a:rPr lang="pl-PL" sz="1700" b="1" dirty="0"/>
              <a:t>  - Drzonowo</a:t>
            </a:r>
          </a:p>
          <a:p>
            <a:pPr marL="0" indent="0">
              <a:buNone/>
            </a:pPr>
            <a:r>
              <a:rPr lang="pl-PL" sz="1700" b="1" dirty="0"/>
              <a:t>9. Antoni </a:t>
            </a:r>
            <a:r>
              <a:rPr lang="pl-PL" sz="1700" b="1" dirty="0" err="1"/>
              <a:t>Miściur</a:t>
            </a:r>
            <a:r>
              <a:rPr lang="pl-PL" sz="1700" b="1" dirty="0"/>
              <a:t>- Rościęcino</a:t>
            </a:r>
          </a:p>
          <a:p>
            <a:pPr marL="0" indent="0">
              <a:buNone/>
            </a:pPr>
            <a:r>
              <a:rPr lang="pl-PL" sz="1700" b="1" dirty="0"/>
              <a:t>10. Julian Nowicki – Kądzielno</a:t>
            </a:r>
          </a:p>
          <a:p>
            <a:pPr marL="0" indent="0">
              <a:buNone/>
            </a:pPr>
            <a:r>
              <a:rPr lang="pl-PL" sz="1700" b="1" dirty="0"/>
              <a:t>11. Rafał Piątkowski – Niekanin</a:t>
            </a:r>
          </a:p>
          <a:p>
            <a:pPr marL="0" indent="0">
              <a:buNone/>
            </a:pPr>
            <a:r>
              <a:rPr lang="pl-PL" sz="1700" b="1" dirty="0"/>
              <a:t>12. Urszula </a:t>
            </a:r>
            <a:r>
              <a:rPr lang="pl-PL" sz="1700" b="1" dirty="0" err="1"/>
              <a:t>Rafałko</a:t>
            </a:r>
            <a:r>
              <a:rPr lang="pl-PL" sz="1700" b="1" dirty="0"/>
              <a:t>- Zieleniewo</a:t>
            </a:r>
          </a:p>
          <a:p>
            <a:pPr marL="0" indent="0">
              <a:buNone/>
            </a:pPr>
            <a:r>
              <a:rPr lang="pl-PL" sz="1700" b="1" dirty="0"/>
              <a:t>13. Tomasz Szafrański – Grzybowo</a:t>
            </a:r>
          </a:p>
          <a:p>
            <a:pPr marL="0" indent="0">
              <a:buNone/>
            </a:pPr>
            <a:r>
              <a:rPr lang="pl-PL" sz="1700" b="1" dirty="0"/>
              <a:t>14. Dorota </a:t>
            </a:r>
            <a:r>
              <a:rPr lang="pl-PL" sz="1700" b="1" dirty="0" err="1"/>
              <a:t>Szajnowska</a:t>
            </a:r>
            <a:r>
              <a:rPr lang="pl-PL" sz="1700" b="1" dirty="0"/>
              <a:t> – Bogusławiec</a:t>
            </a:r>
          </a:p>
          <a:p>
            <a:pPr marL="0" indent="0">
              <a:buNone/>
            </a:pPr>
            <a:r>
              <a:rPr lang="pl-PL" sz="1700" b="1" dirty="0"/>
              <a:t>15. Krzysztof </a:t>
            </a:r>
            <a:r>
              <a:rPr lang="pl-PL" sz="1700" b="1" dirty="0" err="1"/>
              <a:t>Szopik</a:t>
            </a:r>
            <a:r>
              <a:rPr lang="pl-PL" sz="1700" b="1" dirty="0"/>
              <a:t> - Zieleniewo</a:t>
            </a:r>
          </a:p>
          <a:p>
            <a:pPr algn="ctr">
              <a:lnSpc>
                <a:spcPct val="150000"/>
              </a:lnSpc>
              <a:spcAft>
                <a:spcPts val="800"/>
              </a:spcAft>
              <a:buNone/>
            </a:pPr>
            <a:endParaRPr lang="pl-PL" sz="1800" b="1"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800" b="1" kern="100" dirty="0">
              <a:ea typeface="Calibri" panose="020F0502020204030204" pitchFamily="34" charset="0"/>
              <a:cs typeface="Times New Roman" panose="02020603050405020304" pitchFamily="18" charset="0"/>
            </a:endParaRPr>
          </a:p>
          <a:p>
            <a:pPr algn="ctr">
              <a:lnSpc>
                <a:spcPct val="150000"/>
              </a:lnSpc>
              <a:spcAft>
                <a:spcPts val="800"/>
              </a:spcAft>
              <a:buNone/>
            </a:pPr>
            <a:r>
              <a:rPr lang="pl-PL" sz="1800" b="1" kern="100" dirty="0">
                <a:effectLst/>
                <a:ea typeface="Calibri" panose="020F0502020204030204" pitchFamily="34" charset="0"/>
                <a:cs typeface="Times New Roman" panose="02020603050405020304" pitchFamily="18" charset="0"/>
              </a:rPr>
              <a:t>Pan Julian Nowicki został wybrany na Przewodniczącego Rady Gminy Kołobrzeg.</a:t>
            </a:r>
            <a:endParaRPr lang="pl-PL" sz="1800" kern="100" dirty="0">
              <a:effectLst/>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pl-PL" sz="1800" b="1" kern="100" dirty="0">
                <a:effectLst/>
                <a:ea typeface="Calibri" panose="020F0502020204030204" pitchFamily="34" charset="0"/>
                <a:cs typeface="Times New Roman" panose="02020603050405020304" pitchFamily="18" charset="0"/>
              </a:rPr>
              <a:t>Wójtem Gminy Kołobrzeg został wybrany przez mieszkańców gminy Pan Tadeusz Kowalski.</a:t>
            </a:r>
            <a:endParaRPr lang="pl-PL" sz="1800" kern="100" dirty="0">
              <a:effectLst/>
              <a:ea typeface="Calibri" panose="020F0502020204030204" pitchFamily="34" charset="0"/>
              <a:cs typeface="Times New Roman" panose="02020603050405020304" pitchFamily="18" charset="0"/>
            </a:endParaRPr>
          </a:p>
          <a:p>
            <a:pPr marL="0" indent="0">
              <a:buNone/>
            </a:pPr>
            <a:endParaRPr lang="pl-PL" dirty="0"/>
          </a:p>
        </p:txBody>
      </p:sp>
      <p:pic>
        <p:nvPicPr>
          <p:cNvPr id="4" name="Obraz 3">
            <a:extLst>
              <a:ext uri="{FF2B5EF4-FFF2-40B4-BE49-F238E27FC236}">
                <a16:creationId xmlns:a16="http://schemas.microsoft.com/office/drawing/2014/main" id="{5FE60C04-2BE8-CC34-6F48-C5C161487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016" y="807098"/>
            <a:ext cx="6108266" cy="4239209"/>
          </a:xfrm>
          <a:prstGeom prst="rect">
            <a:avLst/>
          </a:prstGeom>
        </p:spPr>
      </p:pic>
    </p:spTree>
    <p:extLst>
      <p:ext uri="{BB962C8B-B14F-4D97-AF65-F5344CB8AC3E}">
        <p14:creationId xmlns:p14="http://schemas.microsoft.com/office/powerpoint/2010/main" val="182362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86CD580-BED8-B191-5FC6-D4E486BDC702}"/>
              </a:ext>
            </a:extLst>
          </p:cNvPr>
          <p:cNvSpPr>
            <a:spLocks noGrp="1"/>
          </p:cNvSpPr>
          <p:nvPr>
            <p:ph idx="4294967295"/>
          </p:nvPr>
        </p:nvSpPr>
        <p:spPr>
          <a:xfrm>
            <a:off x="578498" y="970385"/>
            <a:ext cx="10161036" cy="5278016"/>
          </a:xfrm>
        </p:spPr>
        <p:txBody>
          <a:bodyPr/>
          <a:lstStyle/>
          <a:p>
            <a:pPr algn="ctr">
              <a:lnSpc>
                <a:spcPct val="107000"/>
              </a:lnSpc>
              <a:spcAft>
                <a:spcPts val="800"/>
              </a:spcAft>
              <a:buNone/>
            </a:pPr>
            <a:endParaRPr lang="pl-PL" sz="1400" b="1"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pl-PL" sz="1600" b="1" kern="100" dirty="0">
                <a:effectLst/>
                <a:latin typeface="Century Gothic" panose="020B0502020202020204" pitchFamily="34" charset="0"/>
                <a:ea typeface="Calibri" panose="020F0502020204030204" pitchFamily="34" charset="0"/>
                <a:cs typeface="Times New Roman" panose="02020603050405020304" pitchFamily="18" charset="0"/>
              </a:rPr>
              <a:t>SKŁAD RADNYCH GMINY KOŁOBRZEG  W LATACH 2014 -2018</a:t>
            </a:r>
            <a:endParaRPr lang="pl-PL" sz="16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pl-PL" sz="1600" b="1" kern="100" dirty="0">
                <a:effectLst/>
                <a:ea typeface="Calibri" panose="020F0502020204030204" pitchFamily="34" charset="0"/>
                <a:cs typeface="Times New Roman" panose="02020603050405020304" pitchFamily="18" charset="0"/>
              </a:rPr>
              <a:t>VII KADENCJA PRZEDSTAWIAŁ SIĘ NASTĘPUJĄCO:</a:t>
            </a:r>
          </a:p>
          <a:p>
            <a:pPr>
              <a:lnSpc>
                <a:spcPct val="107000"/>
              </a:lnSpc>
              <a:spcAft>
                <a:spcPts val="800"/>
              </a:spcAft>
              <a:buAutoNum type="arabicPeriod"/>
            </a:pPr>
            <a:r>
              <a:rPr lang="pl-PL" sz="1600" b="1" kern="100" dirty="0">
                <a:ea typeface="Calibri" panose="020F0502020204030204" pitchFamily="34" charset="0"/>
                <a:cs typeface="Times New Roman" panose="02020603050405020304" pitchFamily="18" charset="0"/>
              </a:rPr>
              <a:t>Krzysztof </a:t>
            </a:r>
            <a:r>
              <a:rPr lang="pl-PL" sz="1600" b="1" kern="100" dirty="0" err="1">
                <a:ea typeface="Calibri" panose="020F0502020204030204" pitchFamily="34" charset="0"/>
                <a:cs typeface="Times New Roman" panose="02020603050405020304" pitchFamily="18" charset="0"/>
              </a:rPr>
              <a:t>Chabaj</a:t>
            </a:r>
            <a:r>
              <a:rPr lang="pl-PL" sz="1600" b="1" kern="100" dirty="0">
                <a:ea typeface="Calibri" panose="020F0502020204030204" pitchFamily="34" charset="0"/>
                <a:cs typeface="Times New Roman" panose="02020603050405020304" pitchFamily="18" charset="0"/>
              </a:rPr>
              <a:t> – Dźwirzyno</a:t>
            </a:r>
          </a:p>
          <a:p>
            <a:pPr>
              <a:lnSpc>
                <a:spcPct val="107000"/>
              </a:lnSpc>
              <a:spcAft>
                <a:spcPts val="800"/>
              </a:spcAft>
              <a:buAutoNum type="arabicPeriod"/>
            </a:pPr>
            <a:r>
              <a:rPr lang="pl-PL" sz="1600" b="1" kern="100" dirty="0">
                <a:effectLst/>
                <a:ea typeface="Calibri" panose="020F0502020204030204" pitchFamily="34" charset="0"/>
                <a:cs typeface="Times New Roman" panose="02020603050405020304" pitchFamily="18" charset="0"/>
              </a:rPr>
              <a:t>Mirosława Folta- Zieleniewo</a:t>
            </a:r>
          </a:p>
          <a:p>
            <a:pPr>
              <a:lnSpc>
                <a:spcPct val="107000"/>
              </a:lnSpc>
              <a:spcAft>
                <a:spcPts val="800"/>
              </a:spcAft>
              <a:buAutoNum type="arabicPeriod"/>
            </a:pPr>
            <a:r>
              <a:rPr lang="pl-PL" sz="1600" b="1" kern="100" dirty="0">
                <a:ea typeface="Calibri" panose="020F0502020204030204" pitchFamily="34" charset="0"/>
                <a:cs typeface="Times New Roman" panose="02020603050405020304" pitchFamily="18" charset="0"/>
              </a:rPr>
              <a:t>Bartosz Góral – Zieleniewo</a:t>
            </a:r>
          </a:p>
          <a:p>
            <a:pPr>
              <a:lnSpc>
                <a:spcPct val="107000"/>
              </a:lnSpc>
              <a:spcAft>
                <a:spcPts val="800"/>
              </a:spcAft>
              <a:buAutoNum type="arabicPeriod"/>
            </a:pPr>
            <a:r>
              <a:rPr lang="pl-PL" sz="1600" b="1" kern="100" dirty="0">
                <a:effectLst/>
                <a:ea typeface="Calibri" panose="020F0502020204030204" pitchFamily="34" charset="0"/>
                <a:cs typeface="Times New Roman" panose="02020603050405020304" pitchFamily="18" charset="0"/>
              </a:rPr>
              <a:t>Bogusław Grygiel – Korzystno</a:t>
            </a:r>
          </a:p>
          <a:p>
            <a:pPr>
              <a:lnSpc>
                <a:spcPct val="107000"/>
              </a:lnSpc>
              <a:spcAft>
                <a:spcPts val="800"/>
              </a:spcAft>
              <a:buAutoNum type="arabicPeriod"/>
            </a:pPr>
            <a:r>
              <a:rPr lang="pl-PL" sz="1600" b="1" kern="100" dirty="0">
                <a:ea typeface="Calibri" panose="020F0502020204030204" pitchFamily="34" charset="0"/>
                <a:cs typeface="Times New Roman" panose="02020603050405020304" pitchFamily="18" charset="0"/>
              </a:rPr>
              <a:t>Zbigniew Kałdus – </a:t>
            </a:r>
            <a:r>
              <a:rPr lang="pl-PL" sz="1600" b="1" kern="100" dirty="0" err="1">
                <a:ea typeface="Calibri" panose="020F0502020204030204" pitchFamily="34" charset="0"/>
                <a:cs typeface="Times New Roman" panose="02020603050405020304" pitchFamily="18" charset="0"/>
              </a:rPr>
              <a:t>Głowaczewo</a:t>
            </a:r>
            <a:endParaRPr lang="pl-PL" sz="1600" b="1" kern="100" dirty="0">
              <a:ea typeface="Calibri" panose="020F0502020204030204" pitchFamily="34" charset="0"/>
              <a:cs typeface="Times New Roman" panose="02020603050405020304" pitchFamily="18" charset="0"/>
            </a:endParaRPr>
          </a:p>
          <a:p>
            <a:pPr>
              <a:lnSpc>
                <a:spcPct val="107000"/>
              </a:lnSpc>
              <a:spcAft>
                <a:spcPts val="800"/>
              </a:spcAft>
              <a:buAutoNum type="arabicPeriod"/>
            </a:pPr>
            <a:r>
              <a:rPr lang="pl-PL" sz="1600" b="1" kern="100" dirty="0">
                <a:effectLst/>
                <a:ea typeface="Calibri" panose="020F0502020204030204" pitchFamily="34" charset="0"/>
                <a:cs typeface="Times New Roman" panose="02020603050405020304" pitchFamily="18" charset="0"/>
              </a:rPr>
              <a:t>Anastazja Kędziora – Grzybowo</a:t>
            </a:r>
          </a:p>
          <a:p>
            <a:pPr>
              <a:lnSpc>
                <a:spcPct val="107000"/>
              </a:lnSpc>
              <a:spcAft>
                <a:spcPts val="800"/>
              </a:spcAft>
              <a:buAutoNum type="arabicPeriod"/>
            </a:pPr>
            <a:r>
              <a:rPr lang="pl-PL" sz="1600" b="1" kern="100" dirty="0">
                <a:ea typeface="Calibri" panose="020F0502020204030204" pitchFamily="34" charset="0"/>
                <a:cs typeface="Times New Roman" panose="02020603050405020304" pitchFamily="18" charset="0"/>
              </a:rPr>
              <a:t>Tomasz Królikowski – Budzistowo </a:t>
            </a:r>
            <a:endParaRPr lang="pl-PL" sz="1600" b="1" kern="100" dirty="0">
              <a:effectLst/>
              <a:ea typeface="Calibri" panose="020F0502020204030204" pitchFamily="34" charset="0"/>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DE0D714D-C770-B04F-6ABC-815434799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241" y="2360645"/>
            <a:ext cx="5365102" cy="3629607"/>
          </a:xfrm>
          <a:prstGeom prst="rect">
            <a:avLst/>
          </a:prstGeom>
        </p:spPr>
      </p:pic>
    </p:spTree>
    <p:extLst>
      <p:ext uri="{BB962C8B-B14F-4D97-AF65-F5344CB8AC3E}">
        <p14:creationId xmlns:p14="http://schemas.microsoft.com/office/powerpoint/2010/main" val="14940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5B4ADCB-7034-9CBA-D3C2-754009FF6655}"/>
              </a:ext>
            </a:extLst>
          </p:cNvPr>
          <p:cNvSpPr>
            <a:spLocks noGrp="1"/>
          </p:cNvSpPr>
          <p:nvPr>
            <p:ph idx="4294967295"/>
          </p:nvPr>
        </p:nvSpPr>
        <p:spPr>
          <a:xfrm>
            <a:off x="634482" y="1418253"/>
            <a:ext cx="10496938" cy="4830147"/>
          </a:xfrm>
        </p:spPr>
        <p:txBody>
          <a:bodyPr>
            <a:normAutofit fontScale="92500" lnSpcReduction="20000"/>
          </a:bodyPr>
          <a:lstStyle/>
          <a:p>
            <a:pPr marL="0" indent="0">
              <a:buNone/>
            </a:pPr>
            <a:endParaRPr lang="pl-PL" sz="1600" dirty="0"/>
          </a:p>
          <a:p>
            <a:pPr marL="0" indent="0">
              <a:buNone/>
            </a:pPr>
            <a:r>
              <a:rPr lang="pl-PL" sz="1600" b="1" dirty="0"/>
              <a:t>8. Czesław Krupiński – Drzonowo</a:t>
            </a:r>
          </a:p>
          <a:p>
            <a:pPr marL="0" indent="0">
              <a:buNone/>
            </a:pPr>
            <a:r>
              <a:rPr lang="pl-PL" sz="1600" b="1" dirty="0"/>
              <a:t>9. Magdalena </a:t>
            </a:r>
            <a:r>
              <a:rPr lang="pl-PL" sz="1600" b="1" dirty="0" err="1"/>
              <a:t>Kusiakiewicz</a:t>
            </a:r>
            <a:r>
              <a:rPr lang="pl-PL" sz="1600" b="1" dirty="0"/>
              <a:t> – Sarbia</a:t>
            </a:r>
          </a:p>
          <a:p>
            <a:pPr marL="0" indent="0">
              <a:buNone/>
            </a:pPr>
            <a:r>
              <a:rPr lang="pl-PL" sz="1600" b="1" dirty="0"/>
              <a:t>10. Anna </a:t>
            </a:r>
            <a:r>
              <a:rPr lang="pl-PL" sz="1600" b="1" dirty="0" err="1"/>
              <a:t>Matejak</a:t>
            </a:r>
            <a:r>
              <a:rPr lang="pl-PL" sz="1600" b="1" dirty="0"/>
              <a:t> – Drzonowo</a:t>
            </a:r>
          </a:p>
          <a:p>
            <a:pPr marL="0" indent="0">
              <a:buNone/>
            </a:pPr>
            <a:r>
              <a:rPr lang="pl-PL" sz="1600" b="1" dirty="0"/>
              <a:t>11. Antoni </a:t>
            </a:r>
            <a:r>
              <a:rPr lang="pl-PL" sz="1600" b="1" dirty="0" err="1"/>
              <a:t>Miściur</a:t>
            </a:r>
            <a:r>
              <a:rPr lang="pl-PL" sz="1600" b="1" dirty="0"/>
              <a:t> – Rościęcino</a:t>
            </a:r>
          </a:p>
          <a:p>
            <a:pPr marL="0" indent="0">
              <a:buNone/>
            </a:pPr>
            <a:r>
              <a:rPr lang="pl-PL" sz="1600" b="1" dirty="0"/>
              <a:t>12. Julian Nowicki – Kądzielno</a:t>
            </a:r>
          </a:p>
          <a:p>
            <a:pPr marL="0" indent="0">
              <a:buNone/>
            </a:pPr>
            <a:r>
              <a:rPr lang="pl-PL" sz="1600" b="1" dirty="0"/>
              <a:t>13. Rafał Piątkowski – Niekanin</a:t>
            </a:r>
          </a:p>
          <a:p>
            <a:pPr marL="0" indent="0">
              <a:buNone/>
            </a:pPr>
            <a:r>
              <a:rPr lang="pl-PL" sz="1600" b="1" dirty="0"/>
              <a:t>14. Tomasz Szafrański – Grzybowo</a:t>
            </a:r>
          </a:p>
          <a:p>
            <a:pPr marL="0" indent="0">
              <a:buNone/>
            </a:pPr>
            <a:r>
              <a:rPr lang="pl-PL" sz="1600" b="1" dirty="0"/>
              <a:t>15. Tadeusz </a:t>
            </a:r>
            <a:r>
              <a:rPr lang="pl-PL" sz="1600" b="1" dirty="0" err="1"/>
              <a:t>Szopik</a:t>
            </a:r>
            <a:r>
              <a:rPr lang="pl-PL" sz="1600" b="1" dirty="0"/>
              <a:t> – Zieleniewo</a:t>
            </a:r>
            <a:r>
              <a:rPr lang="pl-PL" sz="1600" dirty="0"/>
              <a:t>.</a:t>
            </a:r>
          </a:p>
          <a:p>
            <a:pPr marL="0" indent="0">
              <a:buNone/>
            </a:pPr>
            <a:endParaRPr lang="pl-PL" sz="1500" dirty="0"/>
          </a:p>
          <a:p>
            <a:pPr algn="ctr">
              <a:lnSpc>
                <a:spcPct val="150000"/>
              </a:lnSpc>
              <a:spcAft>
                <a:spcPts val="800"/>
              </a:spcAft>
              <a:buNone/>
            </a:pPr>
            <a:endParaRPr lang="pl-PL" sz="1600" b="1"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r>
              <a:rPr lang="pl-PL" sz="1600" b="1" kern="100" dirty="0">
                <a:effectLst/>
                <a:ea typeface="Calibri" panose="020F0502020204030204" pitchFamily="34" charset="0"/>
                <a:cs typeface="Times New Roman" panose="02020603050405020304" pitchFamily="18" charset="0"/>
              </a:rPr>
              <a:t>Pan Julian Nowicki został wybrany na Przewodniczącego Rady Gminy Kołobrzeg.</a:t>
            </a:r>
            <a:endParaRPr lang="pl-PL" sz="1600" kern="100" dirty="0">
              <a:effectLst/>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pl-PL" sz="1600" b="1" kern="100" dirty="0">
                <a:effectLst/>
                <a:ea typeface="Calibri" panose="020F0502020204030204" pitchFamily="34" charset="0"/>
                <a:cs typeface="Times New Roman" panose="02020603050405020304" pitchFamily="18" charset="0"/>
              </a:rPr>
              <a:t>Wójtem Gminy Kołobrzeg został wybrany Pan Włodzimierz Popiołek.</a:t>
            </a:r>
            <a:endParaRPr lang="pl-PL" sz="1600" kern="100" dirty="0">
              <a:effectLst/>
              <a:ea typeface="Calibri" panose="020F0502020204030204" pitchFamily="34" charset="0"/>
              <a:cs typeface="Times New Roman" panose="02020603050405020304" pitchFamily="18" charset="0"/>
            </a:endParaRPr>
          </a:p>
          <a:p>
            <a:pPr marL="0" indent="0">
              <a:buNone/>
            </a:pPr>
            <a:endParaRPr lang="pl-PL" sz="11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089" y="861914"/>
            <a:ext cx="4808765" cy="4171950"/>
          </a:xfrm>
          <a:prstGeom prst="rect">
            <a:avLst/>
          </a:prstGeom>
        </p:spPr>
      </p:pic>
    </p:spTree>
    <p:extLst>
      <p:ext uri="{BB962C8B-B14F-4D97-AF65-F5344CB8AC3E}">
        <p14:creationId xmlns:p14="http://schemas.microsoft.com/office/powerpoint/2010/main" val="66815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B8C2351-DC83-EC77-4E10-FC673588A600}"/>
              </a:ext>
            </a:extLst>
          </p:cNvPr>
          <p:cNvSpPr>
            <a:spLocks noGrp="1"/>
          </p:cNvSpPr>
          <p:nvPr>
            <p:ph idx="4294967295"/>
          </p:nvPr>
        </p:nvSpPr>
        <p:spPr>
          <a:xfrm>
            <a:off x="606490" y="922565"/>
            <a:ext cx="10832840" cy="5325836"/>
          </a:xfrm>
        </p:spPr>
        <p:txBody>
          <a:bodyPr>
            <a:normAutofit lnSpcReduction="10000"/>
          </a:bodyPr>
          <a:lstStyle/>
          <a:p>
            <a:pPr algn="ctr">
              <a:lnSpc>
                <a:spcPct val="107000"/>
              </a:lnSpc>
              <a:spcAft>
                <a:spcPts val="800"/>
              </a:spcAft>
              <a:buNone/>
            </a:pPr>
            <a:endParaRPr lang="pl-PL" sz="1600" b="1"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pl-PL" sz="1600" b="1" kern="100" dirty="0">
                <a:effectLst/>
                <a:latin typeface="Century Gothic" panose="020B0502020202020204" pitchFamily="34" charset="0"/>
                <a:ea typeface="Calibri" panose="020F0502020204030204" pitchFamily="34" charset="0"/>
                <a:cs typeface="Times New Roman" panose="02020603050405020304" pitchFamily="18" charset="0"/>
              </a:rPr>
              <a:t>SKŁAD RADNYCH GMINY KOŁOBRZEG  W LATACH 2018 -2024</a:t>
            </a:r>
            <a:endParaRPr lang="pl-PL" sz="16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pl-PL" sz="1600" b="1" kern="100" dirty="0">
                <a:effectLst/>
                <a:latin typeface="Century Gothic" panose="020B0502020202020204" pitchFamily="34" charset="0"/>
                <a:ea typeface="Calibri" panose="020F0502020204030204" pitchFamily="34" charset="0"/>
                <a:cs typeface="Times New Roman" panose="02020603050405020304" pitchFamily="18" charset="0"/>
              </a:rPr>
              <a:t>VIII KADENCJA PRZEDSTAWIAŁ SIĘ NASTĘPUJĄCO:</a:t>
            </a:r>
          </a:p>
          <a:p>
            <a:pPr marL="0" indent="0" algn="ctr">
              <a:lnSpc>
                <a:spcPct val="107000"/>
              </a:lnSpc>
              <a:spcAft>
                <a:spcPts val="800"/>
              </a:spcAft>
              <a:buNone/>
            </a:pPr>
            <a:endParaRPr lang="pl-PL" sz="1600" b="1"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buAutoNum type="arabicPeriod"/>
            </a:pPr>
            <a:r>
              <a:rPr lang="pl-PL" sz="1600" b="1" kern="100" dirty="0">
                <a:effectLst/>
                <a:latin typeface="Century Gothic" panose="020B0502020202020204" pitchFamily="34" charset="0"/>
                <a:ea typeface="Calibri" panose="020F0502020204030204" pitchFamily="34" charset="0"/>
                <a:cs typeface="Times New Roman" panose="02020603050405020304" pitchFamily="18" charset="0"/>
              </a:rPr>
              <a:t> Iwona </a:t>
            </a:r>
            <a:r>
              <a:rPr lang="pl-PL" sz="1600" b="1" kern="100" dirty="0" err="1">
                <a:effectLst/>
                <a:latin typeface="Century Gothic" panose="020B0502020202020204" pitchFamily="34" charset="0"/>
                <a:ea typeface="Calibri" panose="020F0502020204030204" pitchFamily="34" charset="0"/>
                <a:cs typeface="Times New Roman" panose="02020603050405020304" pitchFamily="18" charset="0"/>
              </a:rPr>
              <a:t>Adamusiak-Kutrowska</a:t>
            </a:r>
            <a:r>
              <a:rPr lang="pl-PL" sz="1600" b="1" kern="100" dirty="0">
                <a:effectLst/>
                <a:latin typeface="Century Gothic" panose="020B0502020202020204" pitchFamily="34" charset="0"/>
                <a:ea typeface="Calibri" panose="020F0502020204030204" pitchFamily="34" charset="0"/>
                <a:cs typeface="Times New Roman" panose="02020603050405020304" pitchFamily="18" charset="0"/>
              </a:rPr>
              <a:t> – Niekanin</a:t>
            </a:r>
          </a:p>
          <a:p>
            <a:pPr>
              <a:lnSpc>
                <a:spcPct val="107000"/>
              </a:lnSpc>
              <a:spcAft>
                <a:spcPts val="800"/>
              </a:spcAft>
              <a:buAutoNum type="arabicPeriod"/>
            </a:pPr>
            <a:r>
              <a:rPr lang="pl-PL" sz="1600" b="1" kern="100" dirty="0">
                <a:latin typeface="Century Gothic" panose="020B0502020202020204" pitchFamily="34" charset="0"/>
                <a:ea typeface="Calibri" panose="020F0502020204030204" pitchFamily="34" charset="0"/>
                <a:cs typeface="Times New Roman" panose="02020603050405020304" pitchFamily="18" charset="0"/>
              </a:rPr>
              <a:t>Krzysztof </a:t>
            </a:r>
            <a:r>
              <a:rPr lang="pl-PL" sz="1600" b="1" kern="100" dirty="0" err="1">
                <a:latin typeface="Century Gothic" panose="020B0502020202020204" pitchFamily="34" charset="0"/>
                <a:ea typeface="Calibri" panose="020F0502020204030204" pitchFamily="34" charset="0"/>
                <a:cs typeface="Times New Roman" panose="02020603050405020304" pitchFamily="18" charset="0"/>
              </a:rPr>
              <a:t>Chabaj</a:t>
            </a:r>
            <a:r>
              <a:rPr lang="pl-PL" sz="1600" b="1" kern="100" dirty="0">
                <a:latin typeface="Century Gothic" panose="020B0502020202020204" pitchFamily="34" charset="0"/>
                <a:ea typeface="Calibri" panose="020F0502020204030204" pitchFamily="34" charset="0"/>
                <a:cs typeface="Times New Roman" panose="02020603050405020304" pitchFamily="18" charset="0"/>
              </a:rPr>
              <a:t> – Dźwirzyno</a:t>
            </a:r>
          </a:p>
          <a:p>
            <a:pPr>
              <a:lnSpc>
                <a:spcPct val="107000"/>
              </a:lnSpc>
              <a:spcAft>
                <a:spcPts val="800"/>
              </a:spcAft>
              <a:buAutoNum type="arabicPeriod"/>
            </a:pPr>
            <a:r>
              <a:rPr lang="pl-PL" sz="1600" b="1" kern="100" dirty="0">
                <a:latin typeface="Century Gothic" panose="020B0502020202020204" pitchFamily="34" charset="0"/>
                <a:ea typeface="Calibri" panose="020F0502020204030204" pitchFamily="34" charset="0"/>
                <a:cs typeface="Times New Roman" panose="02020603050405020304" pitchFamily="18" charset="0"/>
              </a:rPr>
              <a:t>Tomasz Czechowicz – Zieleniewo</a:t>
            </a:r>
          </a:p>
          <a:p>
            <a:pPr>
              <a:lnSpc>
                <a:spcPct val="107000"/>
              </a:lnSpc>
              <a:spcAft>
                <a:spcPts val="800"/>
              </a:spcAft>
              <a:buAutoNum type="arabicPeriod"/>
            </a:pPr>
            <a:r>
              <a:rPr lang="pl-PL" sz="1600" b="1" kern="100" dirty="0">
                <a:effectLst/>
                <a:latin typeface="Century Gothic" panose="020B0502020202020204" pitchFamily="34" charset="0"/>
                <a:ea typeface="Calibri" panose="020F0502020204030204" pitchFamily="34" charset="0"/>
                <a:cs typeface="Times New Roman" panose="02020603050405020304" pitchFamily="18" charset="0"/>
              </a:rPr>
              <a:t>Krzysztof Filipowicz – Karcino</a:t>
            </a:r>
          </a:p>
          <a:p>
            <a:pPr>
              <a:lnSpc>
                <a:spcPct val="107000"/>
              </a:lnSpc>
              <a:spcAft>
                <a:spcPts val="800"/>
              </a:spcAft>
              <a:buAutoNum type="arabicPeriod"/>
            </a:pPr>
            <a:r>
              <a:rPr lang="pl-PL" sz="1600" b="1" kern="100" dirty="0">
                <a:effectLst/>
                <a:latin typeface="Century Gothic" panose="020B0502020202020204" pitchFamily="34" charset="0"/>
                <a:ea typeface="Calibri" panose="020F0502020204030204" pitchFamily="34" charset="0"/>
                <a:cs typeface="Times New Roman" panose="02020603050405020304" pitchFamily="18" charset="0"/>
              </a:rPr>
              <a:t>Mirosława Folta – Zieleniewo</a:t>
            </a:r>
          </a:p>
          <a:p>
            <a:pPr>
              <a:lnSpc>
                <a:spcPct val="107000"/>
              </a:lnSpc>
              <a:spcAft>
                <a:spcPts val="800"/>
              </a:spcAft>
              <a:buAutoNum type="arabicPeriod"/>
            </a:pPr>
            <a:r>
              <a:rPr lang="pl-PL" sz="1600" b="1" kern="100" dirty="0">
                <a:latin typeface="Century Gothic" panose="020B0502020202020204" pitchFamily="34" charset="0"/>
                <a:ea typeface="Calibri" panose="020F0502020204030204" pitchFamily="34" charset="0"/>
                <a:cs typeface="Times New Roman" panose="02020603050405020304" pitchFamily="18" charset="0"/>
              </a:rPr>
              <a:t>Bartosz Góral – Zieleniewo</a:t>
            </a:r>
          </a:p>
          <a:p>
            <a:pPr>
              <a:lnSpc>
                <a:spcPct val="107000"/>
              </a:lnSpc>
              <a:spcAft>
                <a:spcPts val="800"/>
              </a:spcAft>
              <a:buAutoNum type="arabicPeriod"/>
            </a:pPr>
            <a:r>
              <a:rPr lang="pl-PL" sz="1600" b="1" kern="100" dirty="0">
                <a:latin typeface="Century Gothic" panose="020B0502020202020204" pitchFamily="34" charset="0"/>
                <a:ea typeface="Calibri" panose="020F0502020204030204" pitchFamily="34" charset="0"/>
                <a:cs typeface="Times New Roman" panose="02020603050405020304" pitchFamily="18" charset="0"/>
              </a:rPr>
              <a:t>Bogusław Grygiel - Korzystno</a:t>
            </a:r>
          </a:p>
          <a:p>
            <a:pPr marL="0" indent="0">
              <a:lnSpc>
                <a:spcPct val="107000"/>
              </a:lnSpc>
              <a:spcAft>
                <a:spcPts val="800"/>
              </a:spcAft>
              <a:buNone/>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AutoNum type="arabicPeriod"/>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760" y="2586136"/>
            <a:ext cx="6041570" cy="3282043"/>
          </a:xfrm>
          <a:prstGeom prst="rect">
            <a:avLst/>
          </a:prstGeom>
        </p:spPr>
      </p:pic>
    </p:spTree>
    <p:extLst>
      <p:ext uri="{BB962C8B-B14F-4D97-AF65-F5344CB8AC3E}">
        <p14:creationId xmlns:p14="http://schemas.microsoft.com/office/powerpoint/2010/main" val="292857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82DAA89-72F4-2EC4-C812-E1F25D92255F}"/>
              </a:ext>
            </a:extLst>
          </p:cNvPr>
          <p:cNvSpPr>
            <a:spLocks noGrp="1"/>
          </p:cNvSpPr>
          <p:nvPr>
            <p:ph idx="4294967295"/>
          </p:nvPr>
        </p:nvSpPr>
        <p:spPr>
          <a:xfrm>
            <a:off x="410547" y="530679"/>
            <a:ext cx="11187403" cy="5984421"/>
          </a:xfrm>
        </p:spPr>
        <p:txBody>
          <a:bodyPr>
            <a:normAutofit fontScale="92500" lnSpcReduction="20000"/>
          </a:bodyPr>
          <a:lstStyle/>
          <a:p>
            <a:pPr marL="0" indent="0">
              <a:buNone/>
            </a:pPr>
            <a:endParaRPr lang="pl-PL" sz="1600" dirty="0"/>
          </a:p>
          <a:p>
            <a:pPr marL="0" indent="0">
              <a:buNone/>
            </a:pPr>
            <a:r>
              <a:rPr lang="pl-PL" sz="1700" b="1" dirty="0"/>
              <a:t>8. Tomasz Królikowski – Budzistowo</a:t>
            </a:r>
          </a:p>
          <a:p>
            <a:pPr marL="0" indent="0">
              <a:buNone/>
            </a:pPr>
            <a:r>
              <a:rPr lang="pl-PL" sz="1700" b="1" dirty="0"/>
              <a:t>9. Czesław Krupiński – Drzonowo</a:t>
            </a:r>
          </a:p>
          <a:p>
            <a:pPr marL="0" indent="0">
              <a:buNone/>
            </a:pPr>
            <a:r>
              <a:rPr lang="pl-PL" sz="1700" b="1" dirty="0"/>
              <a:t>10. Anna </a:t>
            </a:r>
            <a:r>
              <a:rPr lang="pl-PL" sz="1700" b="1" dirty="0" err="1"/>
              <a:t>Matejak</a:t>
            </a:r>
            <a:r>
              <a:rPr lang="pl-PL" sz="1700" b="1" dirty="0"/>
              <a:t> – Drzonowo</a:t>
            </a:r>
          </a:p>
          <a:p>
            <a:pPr marL="0" indent="0">
              <a:buNone/>
            </a:pPr>
            <a:r>
              <a:rPr lang="pl-PL" sz="1700" b="1" dirty="0"/>
              <a:t>11. Krzysztof </a:t>
            </a:r>
            <a:r>
              <a:rPr lang="pl-PL" sz="1700" b="1" dirty="0" err="1"/>
              <a:t>Najmanowicz</a:t>
            </a:r>
            <a:r>
              <a:rPr lang="pl-PL" sz="1700" b="1" dirty="0"/>
              <a:t> – Grzybowo</a:t>
            </a:r>
          </a:p>
          <a:p>
            <a:pPr marL="0" indent="0">
              <a:buNone/>
            </a:pPr>
            <a:r>
              <a:rPr lang="pl-PL" sz="1700" b="1" dirty="0"/>
              <a:t>12. Julian Nowicki – Kądzielno</a:t>
            </a:r>
          </a:p>
          <a:p>
            <a:pPr marL="0" indent="0">
              <a:buNone/>
            </a:pPr>
            <a:r>
              <a:rPr lang="pl-PL" sz="1700" b="1" dirty="0"/>
              <a:t>13. Miron </a:t>
            </a:r>
            <a:r>
              <a:rPr lang="pl-PL" sz="1700" b="1" dirty="0" err="1"/>
              <a:t>Duńczak</a:t>
            </a:r>
            <a:r>
              <a:rPr lang="pl-PL" sz="1700" b="1" dirty="0"/>
              <a:t> – Przećmino</a:t>
            </a:r>
          </a:p>
          <a:p>
            <a:pPr marL="0" indent="0">
              <a:buNone/>
            </a:pPr>
            <a:r>
              <a:rPr lang="pl-PL" sz="1700" b="1" dirty="0"/>
              <a:t>14. Tomasz Szafrański – Grzybowo</a:t>
            </a:r>
          </a:p>
          <a:p>
            <a:pPr marL="0" indent="0">
              <a:buNone/>
            </a:pPr>
            <a:r>
              <a:rPr lang="pl-PL" sz="1700" b="1" dirty="0"/>
              <a:t>15. Zygfryd Zygowski – Zieleniewo.</a:t>
            </a:r>
          </a:p>
          <a:p>
            <a:pPr marL="0" indent="0">
              <a:buNone/>
            </a:pPr>
            <a:endParaRPr lang="pl-PL" sz="1200" dirty="0"/>
          </a:p>
          <a:p>
            <a:pPr algn="ctr">
              <a:lnSpc>
                <a:spcPct val="150000"/>
              </a:lnSpc>
              <a:spcAft>
                <a:spcPts val="800"/>
              </a:spcAft>
              <a:buNone/>
            </a:pPr>
            <a:endPar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buNone/>
            </a:pPr>
            <a:endPar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buNone/>
            </a:pP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Pan Julian Nowicki został wybrany na Przewodniczącego Rady Gminy Kołobrzeg.</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Wójtem Gminy Kołobrzeg został wybrany Pan Włodzimierz Popiołek.</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200"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509" y="1690006"/>
            <a:ext cx="5462427" cy="3053444"/>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71" y="3445329"/>
            <a:ext cx="4064000" cy="1924050"/>
          </a:xfrm>
          <a:prstGeom prst="rect">
            <a:avLst/>
          </a:prstGeom>
        </p:spPr>
      </p:pic>
    </p:spTree>
    <p:extLst>
      <p:ext uri="{BB962C8B-B14F-4D97-AF65-F5344CB8AC3E}">
        <p14:creationId xmlns:p14="http://schemas.microsoft.com/office/powerpoint/2010/main" val="189487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D8339DC-4995-F9E2-1A7C-C2E906159F90}"/>
              </a:ext>
            </a:extLst>
          </p:cNvPr>
          <p:cNvSpPr>
            <a:spLocks noGrp="1"/>
          </p:cNvSpPr>
          <p:nvPr>
            <p:ph idx="4294967295"/>
          </p:nvPr>
        </p:nvSpPr>
        <p:spPr>
          <a:xfrm>
            <a:off x="550506" y="1502229"/>
            <a:ext cx="10954138" cy="4746171"/>
          </a:xfrm>
        </p:spPr>
        <p:txBody>
          <a:bodyPr>
            <a:normAutofit/>
          </a:bodyPr>
          <a:lstStyle/>
          <a:p>
            <a:pPr indent="449580" algn="just">
              <a:lnSpc>
                <a:spcPct val="150000"/>
              </a:lnSpc>
              <a:spcAft>
                <a:spcPts val="800"/>
              </a:spcAft>
              <a:buNone/>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35 lat temu, 27 maja 1990 roku odbyły się pierwsze, całkowicie wolne wybory do rad gmin.                                  Były one efektem uchwalonej 8 marca 1990 roku ustawy o samorządzie terytorialnym.</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To pierwsze w pełni demokratyczne wybory przeprowadzone w Polsce po 1989 r.</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Samorząd stał się, najbliższą obywatelom instytucją, która realizuje większość spraw publicznych na                          poziomie lokalnym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To symbol </a:t>
            </a:r>
            <a:r>
              <a:rPr lang="pl-PL" kern="100" dirty="0">
                <a:effectLst/>
                <a:latin typeface="Times New Roman" panose="02020603050405020304" pitchFamily="18" charset="0"/>
                <a:ea typeface="Calibri" panose="020F0502020204030204" pitchFamily="34" charset="0"/>
                <a:cs typeface="Times New Roman" panose="02020603050405020304" pitchFamily="18" charset="0"/>
              </a:rPr>
              <a:t>demokratyzacji</a:t>
            </a: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państwa, powrotu do tradycji wolności i odpowiedzialności obywatelskiej                             oraz fundament budowy nowoczesnego państwa prawa.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021" y="4923253"/>
            <a:ext cx="4849586" cy="1828421"/>
          </a:xfrm>
          <a:prstGeom prst="rect">
            <a:avLst/>
          </a:prstGeom>
        </p:spPr>
      </p:pic>
    </p:spTree>
    <p:extLst>
      <p:ext uri="{BB962C8B-B14F-4D97-AF65-F5344CB8AC3E}">
        <p14:creationId xmlns:p14="http://schemas.microsoft.com/office/powerpoint/2010/main" val="21819165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B308AE4-B5E5-51DD-19C4-8C9D989FA64B}"/>
              </a:ext>
            </a:extLst>
          </p:cNvPr>
          <p:cNvSpPr>
            <a:spLocks noGrp="1"/>
          </p:cNvSpPr>
          <p:nvPr>
            <p:ph idx="4294967295"/>
          </p:nvPr>
        </p:nvSpPr>
        <p:spPr>
          <a:xfrm>
            <a:off x="424543" y="727789"/>
            <a:ext cx="10707648" cy="5622082"/>
          </a:xfrm>
        </p:spPr>
        <p:txBody>
          <a:bodyPr>
            <a:normAutofit/>
          </a:bodyPr>
          <a:lstStyle/>
          <a:p>
            <a:pPr marL="0" indent="0" algn="ctr">
              <a:buNone/>
            </a:pPr>
            <a:endParaRPr lang="pl-PL"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r>
              <a:rPr lang="pl-PL" sz="1600" b="1" dirty="0">
                <a:effectLst/>
                <a:latin typeface="Century Gothic" panose="020B0502020202020204" pitchFamily="34" charset="0"/>
                <a:ea typeface="Calibri" panose="020F0502020204030204" pitchFamily="34" charset="0"/>
                <a:cs typeface="Times New Roman" panose="02020603050405020304" pitchFamily="18" charset="0"/>
              </a:rPr>
              <a:t>SKŁAD RADNYCH GMINY KOŁOBRZEG W LATACH  2024 -2029                                                                                 IX  KADENCJA                                 </a:t>
            </a:r>
          </a:p>
          <a:p>
            <a:pPr marL="0" indent="0" algn="ctr">
              <a:buNone/>
            </a:pPr>
            <a:r>
              <a:rPr lang="pl-PL" sz="1600" b="1" dirty="0">
                <a:effectLst/>
                <a:latin typeface="Century Gothic" panose="020B0502020202020204" pitchFamily="34" charset="0"/>
                <a:ea typeface="Calibri" panose="020F0502020204030204" pitchFamily="34" charset="0"/>
                <a:cs typeface="Times New Roman" panose="02020603050405020304" pitchFamily="18" charset="0"/>
              </a:rPr>
              <a:t>PRZEDSTAWIA SIĘ NASTĘPUJĄCO</a:t>
            </a:r>
          </a:p>
          <a:p>
            <a:pPr marL="0" indent="0" algn="ctr">
              <a:buNone/>
            </a:pPr>
            <a:endParaRPr lang="pl-PL" sz="1600" b="1" dirty="0">
              <a:effectLst/>
              <a:latin typeface="Century Gothic" panose="020B0502020202020204" pitchFamily="34" charset="0"/>
              <a:ea typeface="Calibri" panose="020F0502020204030204" pitchFamily="34" charset="0"/>
              <a:cs typeface="Times New Roman" panose="02020603050405020304" pitchFamily="18" charset="0"/>
            </a:endParaRPr>
          </a:p>
          <a:p>
            <a:pPr>
              <a:buAutoNum type="arabicPeriod"/>
            </a:pPr>
            <a:r>
              <a:rPr lang="pl-PL" sz="1400" b="1" dirty="0">
                <a:latin typeface="Century Gothic" panose="020B0502020202020204" pitchFamily="34" charset="0"/>
                <a:cs typeface="Times New Roman" panose="02020603050405020304" pitchFamily="18" charset="0"/>
              </a:rPr>
              <a:t>  </a:t>
            </a:r>
            <a:r>
              <a:rPr lang="pl-PL" sz="1600" b="1" dirty="0">
                <a:latin typeface="Century Gothic" panose="020B0502020202020204" pitchFamily="34" charset="0"/>
                <a:cs typeface="Times New Roman" panose="02020603050405020304" pitchFamily="18" charset="0"/>
              </a:rPr>
              <a:t>Iwona </a:t>
            </a:r>
            <a:r>
              <a:rPr lang="pl-PL" sz="1600" b="1" dirty="0" err="1">
                <a:latin typeface="Century Gothic" panose="020B0502020202020204" pitchFamily="34" charset="0"/>
                <a:cs typeface="Times New Roman" panose="02020603050405020304" pitchFamily="18" charset="0"/>
              </a:rPr>
              <a:t>Adamusiak-Kutrowska</a:t>
            </a:r>
            <a:r>
              <a:rPr lang="pl-PL" sz="1600" b="1" dirty="0">
                <a:latin typeface="Century Gothic" panose="020B0502020202020204" pitchFamily="34" charset="0"/>
                <a:cs typeface="Times New Roman" panose="02020603050405020304" pitchFamily="18" charset="0"/>
              </a:rPr>
              <a:t> – Niekanin</a:t>
            </a:r>
          </a:p>
          <a:p>
            <a:pPr marL="457200" indent="-457200">
              <a:buAutoNum type="arabicPeriod"/>
            </a:pPr>
            <a:r>
              <a:rPr lang="pl-PL" sz="1600" b="1" dirty="0">
                <a:latin typeface="Century Gothic" panose="020B0502020202020204" pitchFamily="34" charset="0"/>
                <a:cs typeface="Times New Roman" panose="02020603050405020304" pitchFamily="18" charset="0"/>
              </a:rPr>
              <a:t>Paweł Bartosiak – Zieleniewo</a:t>
            </a:r>
          </a:p>
          <a:p>
            <a:pPr marL="457200" indent="-457200">
              <a:buAutoNum type="arabicPeriod"/>
            </a:pPr>
            <a:r>
              <a:rPr lang="pl-PL" sz="1600" b="1" dirty="0">
                <a:latin typeface="Century Gothic" panose="020B0502020202020204" pitchFamily="34" charset="0"/>
                <a:cs typeface="Times New Roman" panose="02020603050405020304" pitchFamily="18" charset="0"/>
              </a:rPr>
              <a:t>Anna </a:t>
            </a:r>
            <a:r>
              <a:rPr lang="pl-PL" sz="1600" b="1" dirty="0" err="1">
                <a:latin typeface="Century Gothic" panose="020B0502020202020204" pitchFamily="34" charset="0"/>
                <a:cs typeface="Times New Roman" panose="02020603050405020304" pitchFamily="18" charset="0"/>
              </a:rPr>
              <a:t>Brynkiewicz</a:t>
            </a:r>
            <a:r>
              <a:rPr lang="pl-PL" sz="1600" b="1" dirty="0">
                <a:latin typeface="Century Gothic" panose="020B0502020202020204" pitchFamily="34" charset="0"/>
                <a:cs typeface="Times New Roman" panose="02020603050405020304" pitchFamily="18" charset="0"/>
              </a:rPr>
              <a:t>- Zieleniewo</a:t>
            </a:r>
          </a:p>
          <a:p>
            <a:pPr marL="457200" indent="-457200">
              <a:buAutoNum type="arabicPeriod"/>
            </a:pPr>
            <a:r>
              <a:rPr lang="pl-PL" sz="1600" b="1" dirty="0">
                <a:latin typeface="Century Gothic" panose="020B0502020202020204" pitchFamily="34" charset="0"/>
                <a:cs typeface="Times New Roman" panose="02020603050405020304" pitchFamily="18" charset="0"/>
              </a:rPr>
              <a:t>Arkadiusz Buczyński - Grzybowo</a:t>
            </a:r>
          </a:p>
          <a:p>
            <a:pPr marL="457200" indent="-457200">
              <a:buAutoNum type="arabicPeriod"/>
            </a:pPr>
            <a:r>
              <a:rPr lang="pl-PL" sz="1600" b="1" dirty="0">
                <a:latin typeface="Century Gothic" panose="020B0502020202020204" pitchFamily="34" charset="0"/>
                <a:cs typeface="Times New Roman" panose="02020603050405020304" pitchFamily="18" charset="0"/>
              </a:rPr>
              <a:t>Krzysztof </a:t>
            </a:r>
            <a:r>
              <a:rPr lang="pl-PL" sz="1600" b="1" dirty="0" err="1">
                <a:latin typeface="Century Gothic" panose="020B0502020202020204" pitchFamily="34" charset="0"/>
                <a:cs typeface="Times New Roman" panose="02020603050405020304" pitchFamily="18" charset="0"/>
              </a:rPr>
              <a:t>Chabaj</a:t>
            </a:r>
            <a:r>
              <a:rPr lang="pl-PL" sz="1600" b="1" dirty="0">
                <a:latin typeface="Century Gothic" panose="020B0502020202020204" pitchFamily="34" charset="0"/>
                <a:cs typeface="Times New Roman" panose="02020603050405020304" pitchFamily="18" charset="0"/>
              </a:rPr>
              <a:t> – Dźwirzyno</a:t>
            </a:r>
          </a:p>
          <a:p>
            <a:pPr marL="457200" indent="-457200">
              <a:buAutoNum type="arabicPeriod"/>
            </a:pPr>
            <a:r>
              <a:rPr lang="pl-PL" sz="1600" b="1" dirty="0">
                <a:latin typeface="Century Gothic" panose="020B0502020202020204" pitchFamily="34" charset="0"/>
                <a:cs typeface="Times New Roman" panose="02020603050405020304" pitchFamily="18" charset="0"/>
              </a:rPr>
              <a:t>Bartosz Góral – Zieleniewo </a:t>
            </a:r>
          </a:p>
          <a:p>
            <a:pPr marL="457200" indent="-457200">
              <a:buAutoNum type="arabicPeriod"/>
            </a:pPr>
            <a:r>
              <a:rPr lang="pl-PL" sz="1600" b="1" dirty="0">
                <a:latin typeface="Century Gothic" panose="020B0502020202020204" pitchFamily="34" charset="0"/>
                <a:cs typeface="Times New Roman" panose="02020603050405020304" pitchFamily="18" charset="0"/>
              </a:rPr>
              <a:t>Marcin Kosut – Drzonowo</a:t>
            </a:r>
          </a:p>
          <a:p>
            <a:pPr marL="457200" indent="-457200">
              <a:buAutoNum type="arabicPeriod"/>
            </a:pPr>
            <a:r>
              <a:rPr lang="pl-PL" sz="1600" b="1" dirty="0">
                <a:latin typeface="Century Gothic" panose="020B0502020202020204" pitchFamily="34" charset="0"/>
                <a:cs typeface="Times New Roman" panose="02020603050405020304" pitchFamily="18" charset="0"/>
              </a:rPr>
              <a:t>Adam Malek – Grzybowo</a:t>
            </a:r>
          </a:p>
          <a:p>
            <a:pPr marL="457200" indent="-457200">
              <a:buAutoNum type="arabicPeriod"/>
            </a:pPr>
            <a:r>
              <a:rPr lang="pl-PL" sz="1600" b="1" dirty="0">
                <a:latin typeface="Century Gothic" panose="020B0502020202020204" pitchFamily="34" charset="0"/>
                <a:cs typeface="Times New Roman" panose="02020603050405020304" pitchFamily="18" charset="0"/>
              </a:rPr>
              <a:t>Ewa Matczak - Budzistowo</a:t>
            </a:r>
            <a:endParaRPr lang="pl-PL" sz="1600" b="1" dirty="0">
              <a:latin typeface="Century Gothic" panose="020B0502020202020204" pitchFamily="34" charset="0"/>
            </a:endParaRPr>
          </a:p>
        </p:txBody>
      </p:sp>
      <p:pic>
        <p:nvPicPr>
          <p:cNvPr id="4" name="Obraz 3">
            <a:extLst>
              <a:ext uri="{FF2B5EF4-FFF2-40B4-BE49-F238E27FC236}">
                <a16:creationId xmlns:a16="http://schemas.microsoft.com/office/drawing/2014/main" id="{0514CB2C-2C04-0B18-CC2E-FDFB61D33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862" y="2258009"/>
            <a:ext cx="6587412" cy="4231822"/>
          </a:xfrm>
          <a:prstGeom prst="rect">
            <a:avLst/>
          </a:prstGeom>
        </p:spPr>
      </p:pic>
    </p:spTree>
    <p:extLst>
      <p:ext uri="{BB962C8B-B14F-4D97-AF65-F5344CB8AC3E}">
        <p14:creationId xmlns:p14="http://schemas.microsoft.com/office/powerpoint/2010/main" val="134466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05F9188-EBBA-490B-D402-6F7F1C774B3F}"/>
              </a:ext>
            </a:extLst>
          </p:cNvPr>
          <p:cNvSpPr>
            <a:spLocks noGrp="1"/>
          </p:cNvSpPr>
          <p:nvPr>
            <p:ph idx="4294967295"/>
          </p:nvPr>
        </p:nvSpPr>
        <p:spPr>
          <a:xfrm>
            <a:off x="279918" y="1174297"/>
            <a:ext cx="11019452" cy="5074104"/>
          </a:xfrm>
        </p:spPr>
        <p:txBody>
          <a:bodyPr>
            <a:normAutofit lnSpcReduction="10000"/>
          </a:bodyPr>
          <a:lstStyle/>
          <a:p>
            <a:pPr marL="0" indent="0">
              <a:buNone/>
            </a:pPr>
            <a:endParaRPr lang="pl-PL" sz="1600" b="1" dirty="0"/>
          </a:p>
          <a:p>
            <a:pPr marL="0" indent="0">
              <a:buNone/>
            </a:pPr>
            <a:r>
              <a:rPr lang="pl-PL" sz="1600" b="1" dirty="0"/>
              <a:t>10. Marcin Piotrowski – Stramnica</a:t>
            </a:r>
          </a:p>
          <a:p>
            <a:pPr marL="0" indent="0">
              <a:buNone/>
            </a:pPr>
            <a:r>
              <a:rPr lang="pl-PL" sz="1600" b="1" dirty="0"/>
              <a:t>11. Joanna </a:t>
            </a:r>
            <a:r>
              <a:rPr lang="pl-PL" sz="1600" b="1" dirty="0" err="1"/>
              <a:t>Potylicka</a:t>
            </a:r>
            <a:r>
              <a:rPr lang="pl-PL" sz="1600" b="1" dirty="0"/>
              <a:t> – Korzystno</a:t>
            </a:r>
          </a:p>
          <a:p>
            <a:pPr marL="0" indent="0">
              <a:buNone/>
            </a:pPr>
            <a:r>
              <a:rPr lang="pl-PL" sz="1600" b="1" dirty="0"/>
              <a:t>12. Damian Romańczuk – Błotnica</a:t>
            </a:r>
          </a:p>
          <a:p>
            <a:pPr marL="0" indent="0">
              <a:buNone/>
            </a:pPr>
            <a:r>
              <a:rPr lang="pl-PL" sz="1600" b="1" dirty="0"/>
              <a:t>13. Leszek </a:t>
            </a:r>
            <a:r>
              <a:rPr lang="pl-PL" sz="1600" b="1" dirty="0" err="1"/>
              <a:t>Strzechmiński</a:t>
            </a:r>
            <a:r>
              <a:rPr lang="pl-PL" sz="1600" b="1" dirty="0"/>
              <a:t> – Sarbia</a:t>
            </a:r>
          </a:p>
          <a:p>
            <a:pPr marL="0" indent="0">
              <a:buNone/>
            </a:pPr>
            <a:r>
              <a:rPr lang="pl-PL" sz="1600" b="1" dirty="0"/>
              <a:t>14. Tomasz Szafrański – Grzybowo</a:t>
            </a:r>
          </a:p>
          <a:p>
            <a:pPr marL="0" indent="0">
              <a:buNone/>
            </a:pPr>
            <a:r>
              <a:rPr lang="pl-PL" sz="1600" b="1" dirty="0"/>
              <a:t>15. Zygfryd Zygowski – Zieleniewo.</a:t>
            </a:r>
          </a:p>
          <a:p>
            <a:pPr algn="ctr">
              <a:lnSpc>
                <a:spcPct val="150000"/>
              </a:lnSpc>
              <a:spcAft>
                <a:spcPts val="800"/>
              </a:spcAft>
              <a:buNone/>
            </a:pPr>
            <a:endParaRPr lang="pl-PL" sz="1600" dirty="0"/>
          </a:p>
          <a:p>
            <a:pPr algn="ctr">
              <a:lnSpc>
                <a:spcPct val="150000"/>
              </a:lnSpc>
              <a:spcAft>
                <a:spcPts val="800"/>
              </a:spcAft>
              <a:buNone/>
            </a:pPr>
            <a:endPar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buNone/>
            </a:pPr>
            <a:r>
              <a:rPr lang="pl-PL" sz="1800" b="1" kern="100" dirty="0">
                <a:latin typeface="Times New Roman" panose="02020603050405020304" pitchFamily="18" charset="0"/>
                <a:ea typeface="Calibri" panose="020F0502020204030204" pitchFamily="34" charset="0"/>
                <a:cs typeface="Times New Roman" panose="02020603050405020304" pitchFamily="18" charset="0"/>
              </a:rPr>
              <a:t>Obecnie funkcję</a:t>
            </a: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 Przewodniczącego Rady Gminy Kołobrzeg pełni Pan Krzysztof  </a:t>
            </a:r>
            <a:r>
              <a:rPr lang="pl-PL" sz="1800" b="1" kern="100" dirty="0" err="1">
                <a:effectLst/>
                <a:latin typeface="Times New Roman" panose="02020603050405020304" pitchFamily="18" charset="0"/>
                <a:ea typeface="Calibri" panose="020F0502020204030204" pitchFamily="34" charset="0"/>
                <a:cs typeface="Times New Roman" panose="02020603050405020304" pitchFamily="18" charset="0"/>
              </a:rPr>
              <a:t>Chabaj</a:t>
            </a: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Wójtem Gminy Kołobrzeg został wybrany Pan Jerzy Wolski.</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200" y="1174296"/>
            <a:ext cx="4999264" cy="3216729"/>
          </a:xfrm>
          <a:prstGeom prst="rect">
            <a:avLst/>
          </a:prstGeom>
        </p:spPr>
      </p:pic>
    </p:spTree>
    <p:extLst>
      <p:ext uri="{BB962C8B-B14F-4D97-AF65-F5344CB8AC3E}">
        <p14:creationId xmlns:p14="http://schemas.microsoft.com/office/powerpoint/2010/main" val="25575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4141497-2EC9-CD4E-4A79-F55EA4543271}"/>
              </a:ext>
            </a:extLst>
          </p:cNvPr>
          <p:cNvSpPr>
            <a:spLocks noGrp="1"/>
          </p:cNvSpPr>
          <p:nvPr>
            <p:ph idx="4294967295"/>
          </p:nvPr>
        </p:nvSpPr>
        <p:spPr>
          <a:xfrm>
            <a:off x="270588" y="1054359"/>
            <a:ext cx="11131420" cy="5194041"/>
          </a:xfrm>
        </p:spPr>
        <p:txBody>
          <a:bodyPr/>
          <a:lstStyle/>
          <a:p>
            <a:pPr algn="just">
              <a:lnSpc>
                <a:spcPct val="150000"/>
              </a:lnSpc>
              <a:spcAft>
                <a:spcPts val="800"/>
              </a:spcAft>
              <a:buNone/>
            </a:pPr>
            <a:endParaRPr lang="pl-PL"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buNone/>
            </a:pPr>
            <a:r>
              <a:rPr lang="pl-PL" kern="100" dirty="0">
                <a:effectLst/>
                <a:latin typeface="Times New Roman" panose="02020603050405020304" pitchFamily="18" charset="0"/>
                <a:ea typeface="Calibri" panose="020F0502020204030204" pitchFamily="34" charset="0"/>
                <a:cs typeface="Times New Roman" panose="02020603050405020304" pitchFamily="18" charset="0"/>
              </a:rPr>
              <a:t>Na przestrzeni 35-lat gminy Kołobrzeg każdy z poprzednich wójtów miał swój wkład w jej rozwój. </a:t>
            </a:r>
            <a:endParaRPr lang="pl-PL"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kern="100" dirty="0">
                <a:effectLst/>
                <a:latin typeface="Times New Roman" panose="02020603050405020304" pitchFamily="18" charset="0"/>
                <a:ea typeface="Calibri" panose="020F0502020204030204" pitchFamily="34" charset="0"/>
                <a:cs typeface="Times New Roman" panose="02020603050405020304" pitchFamily="18" charset="0"/>
              </a:rPr>
              <a:t>Przed każdym z nich czasy, w których przyszło im zarządzać gminą, stawiały nowe oczekiwania                 i stwarzały nowe szanse. Dziękuję za decyzje i odwagę, której zapewne niejednokrotnie wymagały podejmowane wyzwania. Dziękuję również radnym wszystkich kadencji oraz pracownikom samorządowym za to, że zawsze mogliśmy liczyć na wasze zaangażowanie i doświadczenie.                   Dziękuję wszystkim, którzy przyjęli zaproszenie na uroczystą sesję.                                                      Cieszę się, że zechcieliście być z nami w tym ważnym dniu i dzielić się Waszymi wspomnieniami                       i doświadczeniem</a:t>
            </a:r>
            <a:r>
              <a:rPr lang="pl-PL"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pl-PL" dirty="0"/>
          </a:p>
        </p:txBody>
      </p:sp>
    </p:spTree>
    <p:extLst>
      <p:ext uri="{BB962C8B-B14F-4D97-AF65-F5344CB8AC3E}">
        <p14:creationId xmlns:p14="http://schemas.microsoft.com/office/powerpoint/2010/main" val="288345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0B9300B-3176-85CE-2EE8-313465C01FBF}"/>
              </a:ext>
            </a:extLst>
          </p:cNvPr>
          <p:cNvSpPr>
            <a:spLocks noGrp="1"/>
          </p:cNvSpPr>
          <p:nvPr>
            <p:ph idx="4294967295"/>
          </p:nvPr>
        </p:nvSpPr>
        <p:spPr>
          <a:xfrm>
            <a:off x="373223" y="522515"/>
            <a:ext cx="10730205" cy="6111550"/>
          </a:xfrm>
        </p:spPr>
        <p:txBody>
          <a:bodyPr>
            <a:normAutofit/>
          </a:bodyPr>
          <a:lstStyle/>
          <a:p>
            <a:pPr algn="just">
              <a:lnSpc>
                <a:spcPct val="150000"/>
              </a:lnSpc>
              <a:spcAft>
                <a:spcPts val="800"/>
              </a:spcAft>
              <a:buNone/>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buNone/>
            </a:pPr>
            <a:r>
              <a:rPr lang="pl-PL" sz="1800" kern="100" dirty="0">
                <a:latin typeface="Times New Roman" panose="02020603050405020304" pitchFamily="18" charset="0"/>
                <a:ea typeface="Calibri" panose="020F0502020204030204" pitchFamily="34" charset="0"/>
                <a:cs typeface="Times New Roman" panose="02020603050405020304" pitchFamily="18" charset="0"/>
              </a:rPr>
              <a:t>Chciałbym złożyć najserdeczniejsze życzenia wszystkim osobom , które były zaangażowane przez ostanie 35 lat  w działalność naszego samorządu i życzyć owocnej pracy i sukcesów w następnych latach. To bardzo ważne, abyśmy nadal wspólnie rozwijali tą naszą samorządową wspólnotę.</a:t>
            </a:r>
            <a:endParaRPr lang="pl-PL"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pl-PL" sz="1800" kern="100" dirty="0">
                <a:latin typeface="Times New Roman" panose="02020603050405020304" pitchFamily="18" charset="0"/>
                <a:ea typeface="Calibri" panose="020F0502020204030204" pitchFamily="34" charset="0"/>
                <a:cs typeface="Times New Roman" panose="02020603050405020304" pitchFamily="18" charset="0"/>
              </a:rPr>
              <a:t>Dzięki zaangażowaniu mieszkańców gminy, władz samorządowych, gmina stała się dynamicznie rozwijającym regionem. </a:t>
            </a:r>
          </a:p>
          <a:p>
            <a:pPr algn="just">
              <a:lnSpc>
                <a:spcPct val="150000"/>
              </a:lnSpc>
              <a:spcAft>
                <a:spcPts val="800"/>
              </a:spcAft>
              <a:buNone/>
            </a:pPr>
            <a:r>
              <a:rPr lang="pl-PL" sz="1800" kern="100" dirty="0">
                <a:latin typeface="Times New Roman" panose="02020603050405020304" pitchFamily="18" charset="0"/>
                <a:ea typeface="Calibri" panose="020F0502020204030204" pitchFamily="34" charset="0"/>
                <a:cs typeface="Times New Roman" panose="02020603050405020304" pitchFamily="18" charset="0"/>
              </a:rPr>
              <a:t>Niech 35-lecie samorządu gminy Kołobrzeg będzie dla nas powodem do dumy, ale i inspiracją do dalszych działań.</a:t>
            </a:r>
          </a:p>
          <a:p>
            <a:pPr marL="0" indent="0" algn="just">
              <a:lnSpc>
                <a:spcPct val="150000"/>
              </a:lnSpc>
              <a:spcAft>
                <a:spcPts val="800"/>
              </a:spcAft>
              <a:buNone/>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24891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538844" y="600755"/>
            <a:ext cx="3890962" cy="2588408"/>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328" y="564546"/>
            <a:ext cx="3945392" cy="2624617"/>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29" y="3566998"/>
            <a:ext cx="4840379" cy="2922814"/>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7682" y="3355596"/>
            <a:ext cx="4914076" cy="3134216"/>
          </a:xfrm>
          <a:prstGeom prst="rect">
            <a:avLst/>
          </a:prstGeom>
        </p:spPr>
      </p:pic>
    </p:spTree>
    <p:extLst>
      <p:ext uri="{BB962C8B-B14F-4D97-AF65-F5344CB8AC3E}">
        <p14:creationId xmlns:p14="http://schemas.microsoft.com/office/powerpoint/2010/main" val="299673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9" name="Obraz 11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06" y="127907"/>
            <a:ext cx="5470071" cy="3064329"/>
          </a:xfrm>
          <a:prstGeom prst="rect">
            <a:avLst/>
          </a:prstGeom>
        </p:spPr>
      </p:pic>
      <p:pic>
        <p:nvPicPr>
          <p:cNvPr id="1191" name="Obraz 11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50" y="3282042"/>
            <a:ext cx="5169627" cy="3502479"/>
          </a:xfrm>
          <a:prstGeom prst="rect">
            <a:avLst/>
          </a:prstGeom>
        </p:spPr>
      </p:pic>
      <p:pic>
        <p:nvPicPr>
          <p:cNvPr id="1192" name="Obraz 11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357" y="4498521"/>
            <a:ext cx="4876800" cy="2196194"/>
          </a:xfrm>
          <a:prstGeom prst="rect">
            <a:avLst/>
          </a:prstGeom>
        </p:spPr>
      </p:pic>
      <p:pic>
        <p:nvPicPr>
          <p:cNvPr id="3" name="Obraz 2">
            <a:extLst>
              <a:ext uri="{FF2B5EF4-FFF2-40B4-BE49-F238E27FC236}">
                <a16:creationId xmlns:a16="http://schemas.microsoft.com/office/drawing/2014/main" id="{16CDF9F0-66E1-840A-0E93-85EDE222E0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420" y="233265"/>
            <a:ext cx="5169626" cy="3657601"/>
          </a:xfrm>
          <a:prstGeom prst="rect">
            <a:avLst/>
          </a:prstGeom>
        </p:spPr>
      </p:pic>
    </p:spTree>
    <p:extLst>
      <p:ext uri="{BB962C8B-B14F-4D97-AF65-F5344CB8AC3E}">
        <p14:creationId xmlns:p14="http://schemas.microsoft.com/office/powerpoint/2010/main" val="15332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90" y="92529"/>
            <a:ext cx="5763987" cy="3516085"/>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2" y="3714750"/>
            <a:ext cx="6644081" cy="3143250"/>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809" y="1299594"/>
            <a:ext cx="4521666" cy="5181600"/>
          </a:xfrm>
          <a:prstGeom prst="rect">
            <a:avLst/>
          </a:prstGeom>
        </p:spPr>
      </p:pic>
    </p:spTree>
    <p:extLst>
      <p:ext uri="{BB962C8B-B14F-4D97-AF65-F5344CB8AC3E}">
        <p14:creationId xmlns:p14="http://schemas.microsoft.com/office/powerpoint/2010/main" val="1973188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03" y="136071"/>
            <a:ext cx="5226776" cy="3325586"/>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605" y="136072"/>
            <a:ext cx="6063003" cy="3325586"/>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165" y="3535136"/>
            <a:ext cx="7802880" cy="3224893"/>
          </a:xfrm>
          <a:prstGeom prst="rect">
            <a:avLst/>
          </a:prstGeom>
        </p:spPr>
      </p:pic>
    </p:spTree>
    <p:extLst>
      <p:ext uri="{BB962C8B-B14F-4D97-AF65-F5344CB8AC3E}">
        <p14:creationId xmlns:p14="http://schemas.microsoft.com/office/powerpoint/2010/main" val="19817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9" y="604156"/>
            <a:ext cx="10328313" cy="5747657"/>
          </a:xfrm>
          <a:prstGeom prst="rect">
            <a:avLst/>
          </a:prstGeom>
        </p:spPr>
      </p:pic>
    </p:spTree>
    <p:extLst>
      <p:ext uri="{BB962C8B-B14F-4D97-AF65-F5344CB8AC3E}">
        <p14:creationId xmlns:p14="http://schemas.microsoft.com/office/powerpoint/2010/main" val="1559097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1" y="136072"/>
            <a:ext cx="7349490" cy="3448050"/>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838" y="1314449"/>
            <a:ext cx="4163785" cy="5181600"/>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1" y="3905249"/>
            <a:ext cx="7445556" cy="2677887"/>
          </a:xfrm>
          <a:prstGeom prst="rect">
            <a:avLst/>
          </a:prstGeom>
        </p:spPr>
      </p:pic>
    </p:spTree>
    <p:extLst>
      <p:ext uri="{BB962C8B-B14F-4D97-AF65-F5344CB8AC3E}">
        <p14:creationId xmlns:p14="http://schemas.microsoft.com/office/powerpoint/2010/main" val="55300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3145EB0-AF24-B66A-0E67-FAE58D3372E3}"/>
              </a:ext>
            </a:extLst>
          </p:cNvPr>
          <p:cNvSpPr>
            <a:spLocks noGrp="1"/>
          </p:cNvSpPr>
          <p:nvPr>
            <p:ph idx="4294967295"/>
          </p:nvPr>
        </p:nvSpPr>
        <p:spPr>
          <a:xfrm>
            <a:off x="531844" y="1604865"/>
            <a:ext cx="10114385" cy="4643535"/>
          </a:xfrm>
        </p:spPr>
        <p:txBody>
          <a:bodyPr>
            <a:normAutofit fontScale="92500" lnSpcReduction="10000"/>
          </a:bodyPr>
          <a:lstStyle/>
          <a:p>
            <a:pPr algn="just">
              <a:lnSpc>
                <a:spcPct val="150000"/>
              </a:lnSpc>
              <a:spcAft>
                <a:spcPts val="800"/>
              </a:spcAft>
              <a:buNone/>
            </a:pPr>
            <a:r>
              <a:rPr lang="pl-PL" sz="1900" kern="100" dirty="0">
                <a:effectLst/>
                <a:latin typeface="Times New Roman" panose="02020603050405020304" pitchFamily="18" charset="0"/>
                <a:ea typeface="Calibri" panose="020F0502020204030204" pitchFamily="34" charset="0"/>
                <a:cs typeface="Times New Roman" panose="02020603050405020304" pitchFamily="18" charset="0"/>
              </a:rPr>
              <a:t>Samorządy stały się miejscem, w którym decyzje dotyczące społeczności lokalnych podejmowane                    są najbliżej mieszkańców.</a:t>
            </a:r>
          </a:p>
          <a:p>
            <a:pPr marL="0" indent="0" algn="just">
              <a:lnSpc>
                <a:spcPct val="150000"/>
              </a:lnSpc>
              <a:spcAft>
                <a:spcPts val="800"/>
              </a:spcAft>
              <a:buNone/>
            </a:pPr>
            <a:r>
              <a:rPr lang="pl-PL" sz="1900" kern="100" dirty="0">
                <a:effectLst/>
                <a:latin typeface="Times New Roman" panose="02020603050405020304" pitchFamily="18" charset="0"/>
                <a:ea typeface="Calibri" panose="020F0502020204030204" pitchFamily="34" charset="0"/>
                <a:cs typeface="Times New Roman" panose="02020603050405020304" pitchFamily="18" charset="0"/>
              </a:rPr>
              <a:t>Przyjęte rozwiązania zakładały, że gmina jest wspólnotą mieszkańców, posiadającą demokratycznie wybrane organy – radę gminy jako organ stanowiący i kontrolny oraz zarząd gminy, na czele którego stał wójt, burmistrz lub prezydent miasta. Kluczowym elementem reformy było również ograniczenie nadzoru administracji rządowej nad samorządem wyłącznie do kontroli legalności jego działań, co zapewniało gminom szeroką niezależność w realizacji powierzonych im zadań.</a:t>
            </a:r>
          </a:p>
          <a:p>
            <a:pPr marL="0" indent="0" algn="just">
              <a:lnSpc>
                <a:spcPct val="150000"/>
              </a:lnSpc>
              <a:spcAft>
                <a:spcPts val="800"/>
              </a:spcAft>
              <a:buNone/>
            </a:pPr>
            <a:r>
              <a:rPr lang="pl-PL" sz="1900" kern="100" dirty="0">
                <a:effectLst/>
                <a:latin typeface="Times New Roman" panose="02020603050405020304" pitchFamily="18" charset="0"/>
                <a:ea typeface="Calibri" panose="020F0502020204030204" pitchFamily="34" charset="0"/>
                <a:cs typeface="Times New Roman" panose="02020603050405020304" pitchFamily="18" charset="0"/>
              </a:rPr>
              <a:t>Wprowadzone przepisy umożliwiły gminom prowadzenie gospodarki komunalnej, a także dawały im prawo do zrzeszania się oraz organizowania referendów lokalnych, co zwiększało udział mieszkańców w procesach decyzyjnych.</a:t>
            </a:r>
          </a:p>
          <a:p>
            <a:endParaRPr lang="pl-PL" dirty="0"/>
          </a:p>
        </p:txBody>
      </p:sp>
    </p:spTree>
    <p:extLst>
      <p:ext uri="{BB962C8B-B14F-4D97-AF65-F5344CB8AC3E}">
        <p14:creationId xmlns:p14="http://schemas.microsoft.com/office/powerpoint/2010/main" val="1949501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24" y="827314"/>
            <a:ext cx="6369776" cy="4797879"/>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627" y="1167493"/>
            <a:ext cx="4870269" cy="5249636"/>
          </a:xfrm>
          <a:prstGeom prst="rect">
            <a:avLst/>
          </a:prstGeom>
        </p:spPr>
      </p:pic>
    </p:spTree>
    <p:extLst>
      <p:ext uri="{BB962C8B-B14F-4D97-AF65-F5344CB8AC3E}">
        <p14:creationId xmlns:p14="http://schemas.microsoft.com/office/powerpoint/2010/main" val="51589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21B5C342-12A5-E3E7-04D0-C274B801D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89" y="386692"/>
            <a:ext cx="5368212" cy="3746770"/>
          </a:xfrm>
          <a:prstGeom prst="rect">
            <a:avLst/>
          </a:prstGeom>
        </p:spPr>
      </p:pic>
      <p:pic>
        <p:nvPicPr>
          <p:cNvPr id="5" name="Obraz 4">
            <a:extLst>
              <a:ext uri="{FF2B5EF4-FFF2-40B4-BE49-F238E27FC236}">
                <a16:creationId xmlns:a16="http://schemas.microsoft.com/office/drawing/2014/main" id="{F14D372F-18E6-19E1-B5E6-5E0685EA5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137" y="2055066"/>
            <a:ext cx="5234474" cy="4364395"/>
          </a:xfrm>
          <a:prstGeom prst="rect">
            <a:avLst/>
          </a:prstGeom>
        </p:spPr>
      </p:pic>
    </p:spTree>
    <p:extLst>
      <p:ext uri="{BB962C8B-B14F-4D97-AF65-F5344CB8AC3E}">
        <p14:creationId xmlns:p14="http://schemas.microsoft.com/office/powerpoint/2010/main" val="1603323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95" y="1376498"/>
            <a:ext cx="6026876" cy="4787538"/>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507" y="1191986"/>
            <a:ext cx="5094514" cy="5437414"/>
          </a:xfrm>
          <a:prstGeom prst="rect">
            <a:avLst/>
          </a:prstGeom>
        </p:spPr>
      </p:pic>
    </p:spTree>
    <p:extLst>
      <p:ext uri="{BB962C8B-B14F-4D97-AF65-F5344CB8AC3E}">
        <p14:creationId xmlns:p14="http://schemas.microsoft.com/office/powerpoint/2010/main" val="238609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7" y="259080"/>
            <a:ext cx="4932862" cy="3684270"/>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333" y="0"/>
            <a:ext cx="6133086" cy="3943350"/>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973" y="4043494"/>
            <a:ext cx="6029903" cy="2684478"/>
          </a:xfrm>
          <a:prstGeom prst="rect">
            <a:avLst/>
          </a:prstGeom>
        </p:spPr>
      </p:pic>
    </p:spTree>
    <p:extLst>
      <p:ext uri="{BB962C8B-B14F-4D97-AF65-F5344CB8AC3E}">
        <p14:creationId xmlns:p14="http://schemas.microsoft.com/office/powerpoint/2010/main" val="4235844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45" y="259079"/>
            <a:ext cx="6565719" cy="5251813"/>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843" y="953044"/>
            <a:ext cx="4180115" cy="5196840"/>
          </a:xfrm>
          <a:prstGeom prst="rect">
            <a:avLst/>
          </a:prstGeom>
        </p:spPr>
      </p:pic>
    </p:spTree>
    <p:extLst>
      <p:ext uri="{BB962C8B-B14F-4D97-AF65-F5344CB8AC3E}">
        <p14:creationId xmlns:p14="http://schemas.microsoft.com/office/powerpoint/2010/main" val="1044767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96" y="332558"/>
            <a:ext cx="4794068" cy="5196840"/>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391" y="332558"/>
            <a:ext cx="4710794" cy="5196840"/>
          </a:xfrm>
          <a:prstGeom prst="rect">
            <a:avLst/>
          </a:prstGeom>
        </p:spPr>
      </p:pic>
    </p:spTree>
    <p:extLst>
      <p:ext uri="{BB962C8B-B14F-4D97-AF65-F5344CB8AC3E}">
        <p14:creationId xmlns:p14="http://schemas.microsoft.com/office/powerpoint/2010/main" val="138271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402" y="1475559"/>
            <a:ext cx="5194119" cy="5196840"/>
          </a:xfrm>
          <a:prstGeom prst="rect">
            <a:avLst/>
          </a:prstGeom>
        </p:spPr>
      </p:pic>
      <p:pic>
        <p:nvPicPr>
          <p:cNvPr id="4" name="Obraz 3">
            <a:extLst>
              <a:ext uri="{FF2B5EF4-FFF2-40B4-BE49-F238E27FC236}">
                <a16:creationId xmlns:a16="http://schemas.microsoft.com/office/drawing/2014/main" id="{633B2979-09C5-0636-D3A3-1A80B4CFC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79" y="789369"/>
            <a:ext cx="4762888" cy="3064174"/>
          </a:xfrm>
          <a:prstGeom prst="rect">
            <a:avLst/>
          </a:prstGeom>
        </p:spPr>
      </p:pic>
      <p:pic>
        <p:nvPicPr>
          <p:cNvPr id="6" name="Obraz 5">
            <a:extLst>
              <a:ext uri="{FF2B5EF4-FFF2-40B4-BE49-F238E27FC236}">
                <a16:creationId xmlns:a16="http://schemas.microsoft.com/office/drawing/2014/main" id="{50781B09-BEAC-E0D9-928C-223B56FDC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76" y="4022505"/>
            <a:ext cx="4851141" cy="2649894"/>
          </a:xfrm>
          <a:prstGeom prst="rect">
            <a:avLst/>
          </a:prstGeom>
        </p:spPr>
      </p:pic>
    </p:spTree>
    <p:extLst>
      <p:ext uri="{BB962C8B-B14F-4D97-AF65-F5344CB8AC3E}">
        <p14:creationId xmlns:p14="http://schemas.microsoft.com/office/powerpoint/2010/main" val="3581113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207" y="669471"/>
            <a:ext cx="9165772" cy="5486400"/>
          </a:xfrm>
          <a:prstGeom prst="rect">
            <a:avLst/>
          </a:prstGeom>
        </p:spPr>
      </p:pic>
    </p:spTree>
    <p:extLst>
      <p:ext uri="{BB962C8B-B14F-4D97-AF65-F5344CB8AC3E}">
        <p14:creationId xmlns:p14="http://schemas.microsoft.com/office/powerpoint/2010/main" val="1105919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C9D9CF9D-B316-8A36-9401-55A07E8AC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80" y="643814"/>
            <a:ext cx="9647853" cy="5738326"/>
          </a:xfrm>
          <a:prstGeom prst="rect">
            <a:avLst/>
          </a:prstGeom>
        </p:spPr>
      </p:pic>
    </p:spTree>
    <p:extLst>
      <p:ext uri="{BB962C8B-B14F-4D97-AF65-F5344CB8AC3E}">
        <p14:creationId xmlns:p14="http://schemas.microsoft.com/office/powerpoint/2010/main" val="394542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56F7CE0-914C-92E8-8D18-8D105505F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08" y="494522"/>
            <a:ext cx="9946433" cy="5868955"/>
          </a:xfrm>
          <a:prstGeom prst="rect">
            <a:avLst/>
          </a:prstGeom>
        </p:spPr>
      </p:pic>
    </p:spTree>
    <p:extLst>
      <p:ext uri="{BB962C8B-B14F-4D97-AF65-F5344CB8AC3E}">
        <p14:creationId xmlns:p14="http://schemas.microsoft.com/office/powerpoint/2010/main" val="4131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BBB1D5E-10AC-9DB9-7210-0F8C9C77BFB2}"/>
              </a:ext>
            </a:extLst>
          </p:cNvPr>
          <p:cNvSpPr>
            <a:spLocks noGrp="1"/>
          </p:cNvSpPr>
          <p:nvPr>
            <p:ph idx="4294967295"/>
          </p:nvPr>
        </p:nvSpPr>
        <p:spPr>
          <a:xfrm>
            <a:off x="401216" y="1208314"/>
            <a:ext cx="10347648" cy="5040086"/>
          </a:xfrm>
        </p:spPr>
        <p:txBody>
          <a:bodyPr>
            <a:normAutofit fontScale="62500" lnSpcReduction="20000"/>
          </a:bodyPr>
          <a:lstStyle/>
          <a:p>
            <a:pPr marL="0" indent="0" algn="ctr">
              <a:buNone/>
            </a:pPr>
            <a:r>
              <a:rPr lang="pl-PL" sz="2300" b="1" kern="100" dirty="0">
                <a:effectLst/>
                <a:ea typeface="Calibri" panose="020F0502020204030204" pitchFamily="34" charset="0"/>
                <a:cs typeface="Times New Roman" panose="02020603050405020304" pitchFamily="18" charset="0"/>
              </a:rPr>
              <a:t>27 maja 1990 r. odbyły się pierwsze demokratyczne wybory samorządowe </a:t>
            </a:r>
          </a:p>
          <a:p>
            <a:pPr marL="0" indent="0" algn="ctr">
              <a:buNone/>
            </a:pPr>
            <a:r>
              <a:rPr lang="pl-PL" sz="2300" b="1" kern="100" dirty="0">
                <a:effectLst/>
                <a:ea typeface="Calibri" panose="020F0502020204030204" pitchFamily="34" charset="0"/>
                <a:cs typeface="Times New Roman" panose="02020603050405020304" pitchFamily="18" charset="0"/>
              </a:rPr>
              <a:t>Gminy Kołobrzeg, podczas których wybrano 22 Radnych Gminy Kołobrzeg, a byli to:</a:t>
            </a:r>
          </a:p>
          <a:p>
            <a:pPr marL="0" indent="0">
              <a:buNone/>
            </a:pPr>
            <a:endParaRPr lang="pl-PL" sz="2300" kern="100" dirty="0">
              <a:effectLst/>
              <a:ea typeface="Calibri" panose="020F0502020204030204" pitchFamily="34" charset="0"/>
              <a:cs typeface="Times New Roman" panose="02020603050405020304" pitchFamily="18" charset="0"/>
            </a:endParaRPr>
          </a:p>
          <a:p>
            <a:pPr marL="0" indent="0">
              <a:buNone/>
            </a:pPr>
            <a:r>
              <a:rPr lang="pl-PL" sz="2200" dirty="0"/>
              <a:t>1. Stanisława Adamowska- Korzystno</a:t>
            </a:r>
          </a:p>
          <a:p>
            <a:pPr marL="0" indent="0">
              <a:buNone/>
            </a:pPr>
            <a:r>
              <a:rPr lang="pl-PL" sz="2200" dirty="0"/>
              <a:t>2. Czesław Borucki – Nowogardek</a:t>
            </a:r>
          </a:p>
          <a:p>
            <a:pPr marL="0" indent="0">
              <a:buNone/>
            </a:pPr>
            <a:r>
              <a:rPr lang="pl-PL" sz="2200" dirty="0"/>
              <a:t>3. Stefan Chocian – Przećmino</a:t>
            </a:r>
          </a:p>
          <a:p>
            <a:pPr marL="0" indent="0">
              <a:buNone/>
            </a:pPr>
            <a:r>
              <a:rPr lang="pl-PL" sz="2200" dirty="0"/>
              <a:t>4. Krzysztof Chudy – Karcino</a:t>
            </a:r>
          </a:p>
          <a:p>
            <a:pPr marL="0" indent="0">
              <a:buNone/>
            </a:pPr>
            <a:r>
              <a:rPr lang="pl-PL" sz="2200" dirty="0"/>
              <a:t>5. Andrzej Domański – Zieleniewo</a:t>
            </a:r>
          </a:p>
          <a:p>
            <a:pPr marL="0" indent="0">
              <a:buNone/>
            </a:pPr>
            <a:r>
              <a:rPr lang="pl-PL" sz="2200" dirty="0"/>
              <a:t>6. Marian Gac- Rościęcino</a:t>
            </a:r>
          </a:p>
          <a:p>
            <a:pPr marL="0" indent="0">
              <a:buNone/>
            </a:pPr>
            <a:r>
              <a:rPr lang="pl-PL" sz="2200" dirty="0"/>
              <a:t>7. Orest Hardasiewicz- Grzybowo</a:t>
            </a:r>
          </a:p>
          <a:p>
            <a:pPr marL="0" indent="0">
              <a:buNone/>
            </a:pPr>
            <a:r>
              <a:rPr lang="pl-PL" sz="2200" dirty="0"/>
              <a:t>8. Jan Kawałek – Dźwirzyno</a:t>
            </a:r>
          </a:p>
          <a:p>
            <a:pPr marL="0" indent="0">
              <a:buNone/>
            </a:pPr>
            <a:r>
              <a:rPr lang="pl-PL" sz="2200" dirty="0"/>
              <a:t>9. Marek Kęćkowski – Bogucino</a:t>
            </a:r>
          </a:p>
          <a:p>
            <a:pPr marL="0" indent="0">
              <a:buNone/>
            </a:pPr>
            <a:r>
              <a:rPr lang="pl-PL" sz="2200" dirty="0"/>
              <a:t>10. Tadeusz Kowalski – Drzonowo</a:t>
            </a:r>
          </a:p>
          <a:p>
            <a:pPr marL="0" indent="0">
              <a:buNone/>
            </a:pPr>
            <a:r>
              <a:rPr lang="pl-PL" sz="2200" dirty="0"/>
              <a:t>11. Marianna Kozłowska- Zieleniewo</a:t>
            </a:r>
          </a:p>
          <a:p>
            <a:pPr marL="0" indent="0">
              <a:buNone/>
            </a:pPr>
            <a:r>
              <a:rPr lang="pl-PL" sz="2200" dirty="0"/>
              <a:t>12. Roman Mazur – Dźwirzyno</a:t>
            </a:r>
          </a:p>
          <a:p>
            <a:pPr marL="0" indent="0">
              <a:buNone/>
            </a:pPr>
            <a:r>
              <a:rPr lang="pl-PL" sz="2200" dirty="0"/>
              <a:t>13. Antoni Michalski-  Kądzielno</a:t>
            </a:r>
          </a:p>
          <a:p>
            <a:pPr marL="0" indent="0">
              <a:buNone/>
            </a:pPr>
            <a:r>
              <a:rPr lang="pl-PL" sz="2200" dirty="0"/>
              <a:t>14. Marian Molędowski – Błotnica</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964" y="1861457"/>
            <a:ext cx="4350477" cy="4474030"/>
          </a:xfrm>
          <a:prstGeom prst="rect">
            <a:avLst/>
          </a:prstGeom>
        </p:spPr>
      </p:pic>
    </p:spTree>
    <p:extLst>
      <p:ext uri="{BB962C8B-B14F-4D97-AF65-F5344CB8AC3E}">
        <p14:creationId xmlns:p14="http://schemas.microsoft.com/office/powerpoint/2010/main" val="3724404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61" y="953180"/>
            <a:ext cx="8477250" cy="4772025"/>
          </a:xfrm>
          <a:prstGeom prst="rect">
            <a:avLst/>
          </a:prstGeom>
        </p:spPr>
      </p:pic>
    </p:spTree>
    <p:extLst>
      <p:ext uri="{BB962C8B-B14F-4D97-AF65-F5344CB8AC3E}">
        <p14:creationId xmlns:p14="http://schemas.microsoft.com/office/powerpoint/2010/main" val="3283070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507" y="1216479"/>
            <a:ext cx="8548007" cy="4988378"/>
          </a:xfrm>
          <a:prstGeom prst="rect">
            <a:avLst/>
          </a:prstGeom>
        </p:spPr>
      </p:pic>
    </p:spTree>
    <p:extLst>
      <p:ext uri="{BB962C8B-B14F-4D97-AF65-F5344CB8AC3E}">
        <p14:creationId xmlns:p14="http://schemas.microsoft.com/office/powerpoint/2010/main" val="222732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35A71DA-E745-9D91-DE62-E6E98CBF0F33}"/>
              </a:ext>
            </a:extLst>
          </p:cNvPr>
          <p:cNvSpPr>
            <a:spLocks noGrp="1"/>
          </p:cNvSpPr>
          <p:nvPr>
            <p:ph idx="4294967295"/>
          </p:nvPr>
        </p:nvSpPr>
        <p:spPr>
          <a:xfrm>
            <a:off x="475860" y="1026367"/>
            <a:ext cx="10459618" cy="5222033"/>
          </a:xfrm>
        </p:spPr>
        <p:txBody>
          <a:bodyPr>
            <a:normAutofit fontScale="92500" lnSpcReduction="10000"/>
          </a:bodyPr>
          <a:lstStyle/>
          <a:p>
            <a:pPr marL="0" indent="0">
              <a:buNone/>
            </a:pPr>
            <a:r>
              <a:rPr lang="pl-PL" sz="1500" dirty="0"/>
              <a:t>15. Teresa Mollin- Popiołek – Zieleniewo</a:t>
            </a:r>
          </a:p>
          <a:p>
            <a:pPr marL="0" indent="0">
              <a:buNone/>
            </a:pPr>
            <a:r>
              <a:rPr lang="pl-PL" sz="1500" dirty="0"/>
              <a:t>16. Marianna Nowaczek – Grzybowo</a:t>
            </a:r>
          </a:p>
          <a:p>
            <a:pPr marL="0" indent="0">
              <a:buNone/>
            </a:pPr>
            <a:r>
              <a:rPr lang="pl-PL" sz="1500" dirty="0"/>
              <a:t>17. Antoni Sawicki – Sarbia</a:t>
            </a:r>
          </a:p>
          <a:p>
            <a:pPr marL="0" indent="0">
              <a:buNone/>
            </a:pPr>
            <a:r>
              <a:rPr lang="pl-PL" sz="1500" dirty="0"/>
              <a:t>18. Tadeusz Stefaniak – Dźwirzyno</a:t>
            </a:r>
          </a:p>
          <a:p>
            <a:pPr marL="0" indent="0">
              <a:buNone/>
            </a:pPr>
            <a:r>
              <a:rPr lang="pl-PL" sz="1500" dirty="0"/>
              <a:t>19. Eugeniusz Szymczyk – Niekanin</a:t>
            </a:r>
          </a:p>
          <a:p>
            <a:pPr marL="0" indent="0">
              <a:buNone/>
            </a:pPr>
            <a:r>
              <a:rPr lang="pl-PL" sz="1500" dirty="0"/>
              <a:t>20. Dariusz Tański – Budzistowo</a:t>
            </a:r>
          </a:p>
          <a:p>
            <a:pPr marL="0" indent="0">
              <a:buNone/>
            </a:pPr>
            <a:r>
              <a:rPr lang="pl-PL" sz="1500" dirty="0"/>
              <a:t>21. Roman Wojtasik – Stary Borek</a:t>
            </a:r>
          </a:p>
          <a:p>
            <a:pPr marL="0" indent="0">
              <a:buNone/>
            </a:pPr>
            <a:r>
              <a:rPr lang="pl-PL" sz="1500" dirty="0"/>
              <a:t>22. Jerzy Zieliński – Drzonowo.</a:t>
            </a:r>
          </a:p>
          <a:p>
            <a:pPr algn="just">
              <a:lnSpc>
                <a:spcPct val="150000"/>
              </a:lnSpc>
              <a:spcAft>
                <a:spcPts val="800"/>
              </a:spcAft>
              <a:buNone/>
            </a:pPr>
            <a:r>
              <a:rPr lang="pl-PL" sz="1700" b="1" kern="100" dirty="0">
                <a:effectLst/>
                <a:ea typeface="Calibri" panose="020F0502020204030204" pitchFamily="34" charset="0"/>
                <a:cs typeface="Times New Roman" panose="02020603050405020304" pitchFamily="18" charset="0"/>
              </a:rPr>
              <a:t>Pierwszym po przeprowadzonych wyborach samorządowych Przewodniczącym Rady Gminy Kołobrzeg został wybrany </a:t>
            </a:r>
            <a:r>
              <a:rPr lang="pl-PL" sz="1700" b="1" u="sng" kern="100" dirty="0">
                <a:effectLst/>
                <a:ea typeface="Calibri" panose="020F0502020204030204" pitchFamily="34" charset="0"/>
                <a:cs typeface="Times New Roman" panose="02020603050405020304" pitchFamily="18" charset="0"/>
              </a:rPr>
              <a:t>Pan Jan Kawałek.</a:t>
            </a:r>
            <a:endParaRPr lang="pl-PL" sz="1700" kern="100" dirty="0">
              <a:effectLst/>
              <a:ea typeface="Calibri" panose="020F0502020204030204" pitchFamily="34" charset="0"/>
              <a:cs typeface="Times New Roman" panose="02020603050405020304" pitchFamily="18" charset="0"/>
            </a:endParaRPr>
          </a:p>
          <a:p>
            <a:pPr algn="just">
              <a:lnSpc>
                <a:spcPct val="150000"/>
              </a:lnSpc>
              <a:spcAft>
                <a:spcPts val="800"/>
              </a:spcAft>
              <a:buNone/>
            </a:pPr>
            <a:r>
              <a:rPr lang="pl-PL" sz="1700" b="1" kern="100" dirty="0">
                <a:effectLst/>
                <a:ea typeface="Calibri" panose="020F0502020204030204" pitchFamily="34" charset="0"/>
                <a:cs typeface="Times New Roman" panose="02020603050405020304" pitchFamily="18" charset="0"/>
              </a:rPr>
              <a:t>Nowa uformowana Rada Gminy wybrała na Wójta Gminy</a:t>
            </a:r>
            <a:endParaRPr lang="pl-PL" sz="1700" kern="100" dirty="0">
              <a:effectLst/>
              <a:ea typeface="Calibri" panose="020F0502020204030204" pitchFamily="34" charset="0"/>
              <a:cs typeface="Times New Roman" panose="02020603050405020304" pitchFamily="18" charset="0"/>
            </a:endParaRPr>
          </a:p>
          <a:p>
            <a:pPr algn="just">
              <a:lnSpc>
                <a:spcPct val="150000"/>
              </a:lnSpc>
              <a:spcAft>
                <a:spcPts val="800"/>
              </a:spcAft>
              <a:buNone/>
            </a:pPr>
            <a:r>
              <a:rPr lang="pl-PL" sz="1700" b="1" kern="100" dirty="0">
                <a:effectLst/>
                <a:ea typeface="Calibri" panose="020F0502020204030204" pitchFamily="34" charset="0"/>
                <a:cs typeface="Times New Roman" panose="02020603050405020304" pitchFamily="18" charset="0"/>
              </a:rPr>
              <a:t> </a:t>
            </a:r>
            <a:r>
              <a:rPr lang="pl-PL" sz="1700" b="1" u="sng" kern="100" dirty="0">
                <a:effectLst/>
                <a:ea typeface="Calibri" panose="020F0502020204030204" pitchFamily="34" charset="0"/>
                <a:cs typeface="Times New Roman" panose="02020603050405020304" pitchFamily="18" charset="0"/>
              </a:rPr>
              <a:t>Pana Andrzeja </a:t>
            </a:r>
            <a:r>
              <a:rPr lang="pl-PL" sz="1700" b="1" u="sng" kern="100" dirty="0" err="1">
                <a:effectLst/>
                <a:ea typeface="Calibri" panose="020F0502020204030204" pitchFamily="34" charset="0"/>
                <a:cs typeface="Times New Roman" panose="02020603050405020304" pitchFamily="18" charset="0"/>
              </a:rPr>
              <a:t>Heciaka</a:t>
            </a:r>
            <a:r>
              <a:rPr lang="pl-PL" sz="1700" b="1" u="sng" kern="100" dirty="0">
                <a:effectLst/>
                <a:ea typeface="Calibri" panose="020F0502020204030204" pitchFamily="34" charset="0"/>
                <a:cs typeface="Times New Roman" panose="02020603050405020304" pitchFamily="18" charset="0"/>
              </a:rPr>
              <a:t>.</a:t>
            </a:r>
            <a:endParaRPr lang="pl-PL" sz="1700" kern="1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700" b="1" kern="100" dirty="0">
                <a:effectLst/>
                <a:ea typeface="Calibri" panose="020F0502020204030204" pitchFamily="34" charset="0"/>
                <a:cs typeface="Times New Roman" panose="02020603050405020304" pitchFamily="18" charset="0"/>
              </a:rPr>
              <a:t>Rada Gminy wybrała 11 maja 1993 r.</a:t>
            </a:r>
            <a:r>
              <a:rPr lang="pl-PL" sz="1700" kern="100" dirty="0">
                <a:effectLst/>
                <a:ea typeface="Calibri" panose="020F0502020204030204" pitchFamily="34" charset="0"/>
                <a:cs typeface="Times New Roman" panose="02020603050405020304" pitchFamily="18" charset="0"/>
              </a:rPr>
              <a:t> </a:t>
            </a:r>
            <a:r>
              <a:rPr lang="pl-PL" sz="1700" b="1" kern="100" dirty="0">
                <a:effectLst/>
                <a:ea typeface="Calibri" panose="020F0502020204030204" pitchFamily="34" charset="0"/>
                <a:cs typeface="Times New Roman" panose="02020603050405020304" pitchFamily="18" charset="0"/>
              </a:rPr>
              <a:t>na Wójta Gminy Pana Eugeniusza Szymczyka.</a:t>
            </a:r>
            <a:endParaRPr lang="pl-PL" sz="1700" kern="100" dirty="0">
              <a:effectLst/>
              <a:ea typeface="Calibri" panose="020F0502020204030204" pitchFamily="34" charset="0"/>
              <a:cs typeface="Times New Roman" panose="02020603050405020304" pitchFamily="18" charset="0"/>
            </a:endParaRPr>
          </a:p>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740" y="1140667"/>
            <a:ext cx="4601936" cy="2288333"/>
          </a:xfrm>
          <a:prstGeom prst="rect">
            <a:avLst/>
          </a:prstGeom>
        </p:spPr>
      </p:pic>
    </p:spTree>
    <p:extLst>
      <p:ext uri="{BB962C8B-B14F-4D97-AF65-F5344CB8AC3E}">
        <p14:creationId xmlns:p14="http://schemas.microsoft.com/office/powerpoint/2010/main" val="168238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6604B30-F0A5-0647-82EE-1B37009C6EA0}"/>
              </a:ext>
            </a:extLst>
          </p:cNvPr>
          <p:cNvSpPr>
            <a:spLocks noGrp="1"/>
          </p:cNvSpPr>
          <p:nvPr>
            <p:ph idx="4294967295"/>
          </p:nvPr>
        </p:nvSpPr>
        <p:spPr>
          <a:xfrm>
            <a:off x="351064" y="718458"/>
            <a:ext cx="10874829" cy="5962260"/>
          </a:xfrm>
        </p:spPr>
        <p:txBody>
          <a:bodyPr>
            <a:normAutofit fontScale="25000" lnSpcReduction="20000"/>
          </a:bodyPr>
          <a:lstStyle/>
          <a:p>
            <a:pPr>
              <a:lnSpc>
                <a:spcPct val="107000"/>
              </a:lnSpc>
              <a:spcAft>
                <a:spcPts val="800"/>
              </a:spcAft>
              <a:buNone/>
            </a:pPr>
            <a:endParaRPr lang="pl-PL" sz="5600" b="1" kern="100" dirty="0">
              <a:effectLst/>
              <a:latin typeface="+mn-lt"/>
              <a:ea typeface="Calibri" panose="020F0502020204030204" pitchFamily="34" charset="0"/>
              <a:cs typeface="Arial" panose="020B0604020202020204" pitchFamily="34" charset="0"/>
            </a:endParaRPr>
          </a:p>
          <a:p>
            <a:pPr algn="ctr">
              <a:lnSpc>
                <a:spcPct val="107000"/>
              </a:lnSpc>
              <a:spcAft>
                <a:spcPts val="800"/>
              </a:spcAft>
              <a:buNone/>
            </a:pPr>
            <a:r>
              <a:rPr lang="pl-PL" sz="5600" b="1" kern="100" dirty="0">
                <a:effectLst/>
                <a:latin typeface="+mn-lt"/>
                <a:ea typeface="Calibri" panose="020F0502020204030204" pitchFamily="34" charset="0"/>
                <a:cs typeface="Arial" panose="020B0604020202020204" pitchFamily="34" charset="0"/>
              </a:rPr>
              <a:t>SKŁAD RADNYCH GMINY KOŁOBRZEG W LATACH 1994-1998-  II KADENCJA </a:t>
            </a:r>
          </a:p>
          <a:p>
            <a:pPr algn="ctr">
              <a:lnSpc>
                <a:spcPct val="107000"/>
              </a:lnSpc>
              <a:spcAft>
                <a:spcPts val="800"/>
              </a:spcAft>
              <a:buNone/>
            </a:pPr>
            <a:r>
              <a:rPr lang="pl-PL" sz="5600" b="1" kern="100" dirty="0">
                <a:effectLst/>
                <a:latin typeface="+mn-lt"/>
                <a:ea typeface="Calibri" panose="020F0502020204030204" pitchFamily="34" charset="0"/>
                <a:cs typeface="Arial" panose="020B0604020202020204" pitchFamily="34" charset="0"/>
              </a:rPr>
              <a:t>PRZEDSTAWIAŁ SIĘ NASTĘPUJĄCO:</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KRZYSZTOF WOSIK – BUDZISTOWO</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BOGDAN DRZASTWA- KĄDZIELNO</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EUGENIUSZ SZYMCZYK – NIEKANIN</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JAN GOBOSZ- NIEKANIN</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ANDRZEJ DOMAŃSKI – ZIELENIEWO</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URSZULA GRZYWA- ZIELENIEWO</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EUGENIA MIELCZAREK – ROŚCIĘCINO</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JAN DZIUBAK – PRZEĆMINO</a:t>
            </a:r>
            <a:endParaRPr lang="pl-PL" sz="5600"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5600" b="1" kern="100" dirty="0">
                <a:effectLst/>
                <a:latin typeface="+mn-lt"/>
                <a:ea typeface="Calibri" panose="020F0502020204030204" pitchFamily="34" charset="0"/>
                <a:cs typeface="Arial" panose="020B0604020202020204" pitchFamily="34" charset="0"/>
              </a:rPr>
              <a:t>JERZY KRÓLIKOWSKI – SARBIA</a:t>
            </a:r>
          </a:p>
          <a:p>
            <a:pPr>
              <a:lnSpc>
                <a:spcPct val="150000"/>
              </a:lnSpc>
              <a:buFont typeface="+mj-lt"/>
              <a:buAutoNum type="arabicPeriod"/>
            </a:pPr>
            <a:r>
              <a:rPr lang="pl-PL" sz="6000" b="1" kern="100" dirty="0">
                <a:ea typeface="Calibri" panose="020F0502020204030204" pitchFamily="34" charset="0"/>
                <a:cs typeface="Times New Roman" panose="02020603050405020304" pitchFamily="18" charset="0"/>
              </a:rPr>
              <a:t>ARIUSZ KWIECIŃSKI – DRZONOWO</a:t>
            </a:r>
            <a:endParaRPr lang="pl-PL" sz="6000" kern="100" dirty="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endParaRPr lang="pl-PL" sz="5600" b="1" kern="100" dirty="0">
              <a:effectLst/>
              <a:latin typeface="+mn-lt"/>
              <a:ea typeface="Calibri" panose="020F0502020204030204" pitchFamily="34" charset="0"/>
              <a:cs typeface="Arial" panose="020B0604020202020204" pitchFamily="34" charset="0"/>
            </a:endParaRPr>
          </a:p>
          <a:p>
            <a:pPr marL="342900" lvl="0" indent="-342900">
              <a:lnSpc>
                <a:spcPct val="150000"/>
              </a:lnSpc>
              <a:buFont typeface="+mj-lt"/>
              <a:buAutoNum type="arabicPeriod"/>
            </a:pPr>
            <a:endParaRPr lang="pl-PL" sz="4400" b="1" kern="100" dirty="0">
              <a:ea typeface="Calibri" panose="020F0502020204030204" pitchFamily="34" charset="0"/>
              <a:cs typeface="Arial" panose="020B0604020202020204" pitchFamily="34" charset="0"/>
            </a:endParaRPr>
          </a:p>
          <a:p>
            <a:pPr marL="342900" lvl="0" indent="-342900">
              <a:lnSpc>
                <a:spcPct val="150000"/>
              </a:lnSpc>
              <a:buFont typeface="+mj-lt"/>
              <a:buAutoNum type="arabicPeriod"/>
            </a:pPr>
            <a:endParaRPr lang="pl-PL" sz="4400" b="1"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endParaRPr lang="pl-PL" sz="4400" b="1" kern="100" dirty="0">
              <a:ea typeface="Calibri" panose="020F0502020204030204" pitchFamily="34" charset="0"/>
              <a:cs typeface="Arial" panose="020B0604020202020204" pitchFamily="34" charset="0"/>
            </a:endParaRPr>
          </a:p>
          <a:p>
            <a:pPr marL="342900" lvl="0" indent="-342900">
              <a:lnSpc>
                <a:spcPct val="150000"/>
              </a:lnSpc>
              <a:buFont typeface="+mj-lt"/>
              <a:buAutoNum type="arabicPeriod"/>
            </a:pPr>
            <a:endParaRPr lang="pl-PL" sz="4400" b="1"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ARIUSZ KWIECIŃSKI – DRZONOWO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TADEUSZ KOWALSKI – DRZONOWO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KRZYSZTOF KWIECIŃSKI – DRZONOWO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HENRYK JEZIK – DŹWIRZYNO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JAN KAWAŁEK – DŹWIRZYNO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ROBERT JAGODZIŃSKI – GRZYBOWO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TARSYLIA MUCHOWSKA – GRZYBOWO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HENRYK BOROŃ – KORZYSTNO</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ADAM FRANKIEWICZ – STARY BOREK</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GWIDOŃ MATUSZEWSKI – NOWOGARDEK</a:t>
            </a:r>
            <a:endParaRPr lang="pl-PL" sz="4400" kern="100" dirty="0">
              <a:effectLst/>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pl-PL" sz="4400" b="1" kern="100" dirty="0">
                <a:effectLst/>
                <a:ea typeface="Calibri" panose="020F0502020204030204" pitchFamily="34" charset="0"/>
                <a:cs typeface="Arial" panose="020B0604020202020204" pitchFamily="34" charset="0"/>
              </a:rPr>
              <a:t>HENRYK NOWAKOWSKI – KARCINO </a:t>
            </a:r>
            <a:endParaRPr lang="pl-PL" sz="4400" kern="100" dirty="0">
              <a:effectLst/>
              <a:ea typeface="Calibri" panose="020F0502020204030204" pitchFamily="34" charset="0"/>
              <a:cs typeface="Arial" panose="020B0604020202020204" pitchFamily="34" charset="0"/>
            </a:endParaRPr>
          </a:p>
          <a:p>
            <a:pPr marL="457200">
              <a:lnSpc>
                <a:spcPct val="107000"/>
              </a:lnSpc>
              <a:spcAft>
                <a:spcPts val="800"/>
              </a:spcAft>
              <a:buNone/>
            </a:pPr>
            <a:r>
              <a:rPr lang="pl-PL" sz="1800" b="1" kern="100" dirty="0">
                <a:effectLst/>
                <a:latin typeface="Arial" panose="020B0604020202020204" pitchFamily="34" charset="0"/>
                <a:ea typeface="Calibri" panose="020F0502020204030204" pitchFamily="34" charset="0"/>
                <a:cs typeface="Arial" panose="020B0604020202020204" pitchFamily="34" charset="0"/>
              </a:rPr>
              <a:t> </a:t>
            </a:r>
            <a:endParaRPr lang="pl-PL" sz="18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buNone/>
            </a:pPr>
            <a:r>
              <a:rPr lang="pl-PL" sz="1800" b="1" kern="100" dirty="0">
                <a:effectLst/>
                <a:latin typeface="Arial" panose="020B0604020202020204" pitchFamily="34" charset="0"/>
                <a:ea typeface="Calibri" panose="020F0502020204030204" pitchFamily="34" charset="0"/>
                <a:cs typeface="Arial" panose="020B0604020202020204" pitchFamily="34" charset="0"/>
              </a:rPr>
              <a:t>Na Przewodniczącego Rady Gminy Kołobrzeg został  wybrany Pan Henryk Boroń</a:t>
            </a: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Rada Gminy wybrała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b="1" kern="100" dirty="0">
                <a:effectLst/>
                <a:latin typeface="Times New Roman" panose="02020603050405020304" pitchFamily="18" charset="0"/>
                <a:ea typeface="Calibri" panose="020F0502020204030204" pitchFamily="34" charset="0"/>
                <a:cs typeface="Times New Roman" panose="02020603050405020304" pitchFamily="18" charset="0"/>
              </a:rPr>
              <a:t>na Wójta Gminy Pana Tadeusza Kowalskiego.</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754" y="2320989"/>
            <a:ext cx="5845628" cy="3567793"/>
          </a:xfrm>
          <a:prstGeom prst="rect">
            <a:avLst/>
          </a:prstGeom>
        </p:spPr>
      </p:pic>
    </p:spTree>
    <p:extLst>
      <p:ext uri="{BB962C8B-B14F-4D97-AF65-F5344CB8AC3E}">
        <p14:creationId xmlns:p14="http://schemas.microsoft.com/office/powerpoint/2010/main" val="190021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F79D545-EA54-2BA9-6B3C-3EC341A80D7D}"/>
              </a:ext>
            </a:extLst>
          </p:cNvPr>
          <p:cNvSpPr>
            <a:spLocks noGrp="1"/>
          </p:cNvSpPr>
          <p:nvPr>
            <p:ph idx="4294967295"/>
          </p:nvPr>
        </p:nvSpPr>
        <p:spPr>
          <a:xfrm>
            <a:off x="550506" y="727788"/>
            <a:ext cx="9965094" cy="5520613"/>
          </a:xfrm>
        </p:spPr>
        <p:txBody>
          <a:bodyPr>
            <a:normAutofit fontScale="25000" lnSpcReduction="20000"/>
          </a:bodyPr>
          <a:lstStyle/>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11. TADEUSZ KOWALSKI – DRZONOWO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12. KRZYSZTOF KWIECIŃSKI – DRZONOWO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13. HENRYK JEZIK – DŹWIRZYNO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14. JAN KAWAŁEK – DŹWIRZYNO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15. ROBERT JAGODZIŃSKI – GRZYBOWO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16. TARSYLIA MUCHOWSKA – GRZYBOWO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17. HENRYK BOROŃ – KORZYSTNO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18. ADAM FRANKIEWICZ – STARY BOREK</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19. GWIDOŃ MATUSZEWSKI – NOWOGARDEK</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a typeface="Calibri" panose="020F0502020204030204" pitchFamily="34" charset="0"/>
                <a:cs typeface="Times New Roman" panose="02020603050405020304" pitchFamily="18" charset="0"/>
              </a:rPr>
              <a:t>20.  </a:t>
            </a:r>
            <a:r>
              <a:rPr lang="pl-PL" sz="5600" b="1" kern="100" dirty="0">
                <a:effectLst/>
                <a:ea typeface="Calibri" panose="020F0502020204030204" pitchFamily="34" charset="0"/>
                <a:cs typeface="Times New Roman" panose="02020603050405020304" pitchFamily="18" charset="0"/>
              </a:rPr>
              <a:t>HENRYK NOWAKOWSKI – KARCINO </a:t>
            </a:r>
          </a:p>
          <a:p>
            <a:pPr marL="0" lvl="0" indent="0">
              <a:lnSpc>
                <a:spcPct val="150000"/>
              </a:lnSpc>
              <a:buNone/>
            </a:pPr>
            <a:endParaRPr lang="pl-PL" sz="4300" kern="100" dirty="0">
              <a:ea typeface="Calibri" panose="020F0502020204030204" pitchFamily="34" charset="0"/>
              <a:cs typeface="Times New Roman" panose="02020603050405020304" pitchFamily="18" charset="0"/>
            </a:endParaRPr>
          </a:p>
          <a:p>
            <a:pPr marL="0" lvl="0" indent="0" algn="ctr">
              <a:lnSpc>
                <a:spcPct val="150000"/>
              </a:lnSpc>
              <a:buNone/>
            </a:pPr>
            <a:r>
              <a:rPr lang="pl-PL" sz="6400" b="1" kern="100" dirty="0">
                <a:effectLst/>
                <a:ea typeface="Calibri" panose="020F0502020204030204" pitchFamily="34" charset="0"/>
                <a:cs typeface="Times New Roman" panose="02020603050405020304" pitchFamily="18" charset="0"/>
              </a:rPr>
              <a:t>Na Przewodniczącego Rady Gminy Kołobrzeg został  wybrany Pan Henryk Boroń.</a:t>
            </a:r>
            <a:endParaRPr lang="pl-PL" sz="6400"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r>
              <a:rPr lang="pl-PL" sz="6400" b="1" kern="100" dirty="0">
                <a:effectLst/>
                <a:ea typeface="Calibri" panose="020F0502020204030204" pitchFamily="34" charset="0"/>
                <a:cs typeface="Times New Roman" panose="02020603050405020304" pitchFamily="18" charset="0"/>
              </a:rPr>
              <a:t>Rada Gminy wybrała </a:t>
            </a:r>
            <a:r>
              <a:rPr lang="pl-PL" sz="6400" kern="100" dirty="0">
                <a:effectLst/>
                <a:ea typeface="Calibri" panose="020F0502020204030204" pitchFamily="34" charset="0"/>
                <a:cs typeface="Times New Roman" panose="02020603050405020304" pitchFamily="18" charset="0"/>
              </a:rPr>
              <a:t> </a:t>
            </a:r>
            <a:r>
              <a:rPr lang="pl-PL" sz="6400" b="1" kern="100" dirty="0">
                <a:effectLst/>
                <a:ea typeface="Calibri" panose="020F0502020204030204" pitchFamily="34" charset="0"/>
                <a:cs typeface="Times New Roman" panose="02020603050405020304" pitchFamily="18" charset="0"/>
              </a:rPr>
              <a:t>na Wójta Gminy Pana Tadeusza Kowalskiego.</a:t>
            </a:r>
            <a:endParaRPr lang="pl-PL" sz="6400" kern="100" dirty="0">
              <a:effectLst/>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sz="34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016" y="727788"/>
            <a:ext cx="5846069" cy="3763737"/>
          </a:xfrm>
          <a:prstGeom prst="rect">
            <a:avLst/>
          </a:prstGeom>
        </p:spPr>
      </p:pic>
    </p:spTree>
    <p:extLst>
      <p:ext uri="{BB962C8B-B14F-4D97-AF65-F5344CB8AC3E}">
        <p14:creationId xmlns:p14="http://schemas.microsoft.com/office/powerpoint/2010/main" val="159740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86C81F0-2C07-D0AD-3F7F-2AEDFB41FA3F}"/>
              </a:ext>
            </a:extLst>
          </p:cNvPr>
          <p:cNvSpPr>
            <a:spLocks noGrp="1"/>
          </p:cNvSpPr>
          <p:nvPr>
            <p:ph idx="4294967295"/>
          </p:nvPr>
        </p:nvSpPr>
        <p:spPr>
          <a:xfrm>
            <a:off x="373224" y="1138335"/>
            <a:ext cx="11280710" cy="5295122"/>
          </a:xfrm>
        </p:spPr>
        <p:txBody>
          <a:bodyPr>
            <a:normAutofit fontScale="25000" lnSpcReduction="20000"/>
          </a:bodyPr>
          <a:lstStyle/>
          <a:p>
            <a:pPr algn="ctr">
              <a:lnSpc>
                <a:spcPct val="150000"/>
              </a:lnSpc>
              <a:spcAft>
                <a:spcPts val="800"/>
              </a:spcAft>
              <a:buNone/>
            </a:pPr>
            <a:r>
              <a:rPr lang="pl-PL" sz="4800" kern="100" dirty="0">
                <a:effectLst/>
                <a:ea typeface="Calibri" panose="020F0502020204030204" pitchFamily="34" charset="0"/>
                <a:cs typeface="Times New Roman" panose="02020603050405020304" pitchFamily="18" charset="0"/>
              </a:rPr>
              <a:t> </a:t>
            </a:r>
            <a:r>
              <a:rPr lang="pl-PL" sz="5600" b="1" kern="100" dirty="0">
                <a:effectLst/>
                <a:ea typeface="Calibri" panose="020F0502020204030204" pitchFamily="34" charset="0"/>
                <a:cs typeface="Times New Roman" panose="02020603050405020304" pitchFamily="18" charset="0"/>
              </a:rPr>
              <a:t>SKŁAD RADNYCH GMINY KOŁOBRZEG W LATACH 1998-2002</a:t>
            </a:r>
          </a:p>
          <a:p>
            <a:pPr algn="ctr">
              <a:lnSpc>
                <a:spcPct val="107000"/>
              </a:lnSpc>
              <a:spcAft>
                <a:spcPts val="800"/>
              </a:spcAft>
              <a:buNone/>
            </a:pPr>
            <a:r>
              <a:rPr lang="pl-PL" sz="5600" b="1" kern="100" dirty="0">
                <a:effectLst/>
                <a:ea typeface="Calibri" panose="020F0502020204030204" pitchFamily="34" charset="0"/>
                <a:cs typeface="Times New Roman" panose="02020603050405020304" pitchFamily="18" charset="0"/>
              </a:rPr>
              <a:t> III KADENCJA PRZEDSTAWIAŁ SIĘ NASTĘPUJĄCO:</a:t>
            </a:r>
            <a:endParaRPr lang="pl-PL" sz="56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5600" b="1" kern="100" dirty="0">
                <a:ea typeface="Calibri" panose="020F0502020204030204" pitchFamily="34" charset="0"/>
                <a:cs typeface="Times New Roman" panose="02020603050405020304" pitchFamily="18" charset="0"/>
              </a:rPr>
              <a:t>1. </a:t>
            </a:r>
            <a:r>
              <a:rPr lang="pl-PL" sz="5600" b="1" kern="100" dirty="0">
                <a:effectLst/>
                <a:ea typeface="Calibri" panose="020F0502020204030204" pitchFamily="34" charset="0"/>
                <a:cs typeface="Times New Roman" panose="02020603050405020304" pitchFamily="18" charset="0"/>
              </a:rPr>
              <a:t>WŁODZIMIERZ HESSE  - BUDZISTOWO </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2. DANUTA TKACZYK – KĄDZIELNO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3. MARZENA KOSTKIEWICZ- NIEKANIN</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4. KRZYSZTOF TUSZYŃSKI – OBROTY</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5. TADEUSZ SZOPIK – ZIELENIEWO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6. MAREK GÓRECKI – ZIELENIEWO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7. EDMUND KONSÓR – ZIELENIEWO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8. ZBIGNIEW KRAWCZYŃSKI – ROŚCIĘCINO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9. MARIAN ROMAŃCZUK – PRZEĆMINO</a:t>
            </a:r>
            <a:endParaRPr lang="pl-PL" sz="56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5600" b="1" kern="100" dirty="0">
                <a:effectLst/>
                <a:ea typeface="Calibri" panose="020F0502020204030204" pitchFamily="34" charset="0"/>
                <a:cs typeface="Times New Roman" panose="02020603050405020304" pitchFamily="18" charset="0"/>
              </a:rPr>
              <a:t>10. JERZY KRÓLIKOWSKI – SARBIA</a:t>
            </a:r>
            <a:endParaRPr lang="pl-PL" sz="5600" kern="100" dirty="0">
              <a:effectLst/>
              <a:ea typeface="Calibri" panose="020F0502020204030204" pitchFamily="34" charset="0"/>
              <a:cs typeface="Times New Roman" panose="02020603050405020304" pitchFamily="18" charset="0"/>
            </a:endParaRPr>
          </a:p>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476" y="2590801"/>
            <a:ext cx="5993946" cy="3385456"/>
          </a:xfrm>
          <a:prstGeom prst="rect">
            <a:avLst/>
          </a:prstGeom>
        </p:spPr>
      </p:pic>
    </p:spTree>
    <p:extLst>
      <p:ext uri="{BB962C8B-B14F-4D97-AF65-F5344CB8AC3E}">
        <p14:creationId xmlns:p14="http://schemas.microsoft.com/office/powerpoint/2010/main" val="328081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3AE89D6-9560-AA8B-21B2-DD52B4B4C0AB}"/>
              </a:ext>
            </a:extLst>
          </p:cNvPr>
          <p:cNvSpPr>
            <a:spLocks noGrp="1"/>
          </p:cNvSpPr>
          <p:nvPr>
            <p:ph idx="4294967295"/>
          </p:nvPr>
        </p:nvSpPr>
        <p:spPr>
          <a:xfrm>
            <a:off x="401216" y="830425"/>
            <a:ext cx="10608906" cy="5682342"/>
          </a:xfrm>
        </p:spPr>
        <p:txBody>
          <a:bodyPr>
            <a:normAutofit fontScale="25000" lnSpcReduction="20000"/>
          </a:bodyPr>
          <a:lstStyle/>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11. TADEUSZ KOWALSKI – DRZONOWO</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12. HENRYK WOJCIECHOWSKI – DRZONOWO</a:t>
            </a:r>
            <a:endParaRPr lang="pl-PL" sz="4800" kern="100" dirty="0">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13. ELŻBIETA NIEWCZAS- DRZONOWO</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14. JAN KAWAŁEK – DŹWIRZYNO</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15. JERZY RAFAŁKO – DŹWIRZYNO</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16. TARSYLIA MUCHOWSKA – GRZYBOWO</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17 .ZBIGNIEW SMOLIŃSKI – GRZYBOWO</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18 HENRYK BOROŃ – KORZYSTNO </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buNone/>
            </a:pPr>
            <a:r>
              <a:rPr lang="pl-PL" sz="4800" b="1" kern="100" dirty="0">
                <a:effectLst/>
                <a:ea typeface="Calibri" panose="020F0502020204030204" pitchFamily="34" charset="0"/>
                <a:cs typeface="Times New Roman" panose="02020603050405020304" pitchFamily="18" charset="0"/>
              </a:rPr>
              <a:t>19. ADAM FRANKIEWICZ- STARY BOREK</a:t>
            </a:r>
            <a:endParaRPr lang="pl-PL" sz="4800" kern="100" dirty="0">
              <a:effectLst/>
              <a:ea typeface="Calibri" panose="020F0502020204030204" pitchFamily="34" charset="0"/>
              <a:cs typeface="Times New Roman" panose="02020603050405020304" pitchFamily="18" charset="0"/>
            </a:endParaRPr>
          </a:p>
          <a:p>
            <a:pPr marL="0" lvl="0" indent="0">
              <a:lnSpc>
                <a:spcPct val="150000"/>
              </a:lnSpc>
              <a:spcAft>
                <a:spcPts val="800"/>
              </a:spcAft>
              <a:buNone/>
            </a:pPr>
            <a:r>
              <a:rPr lang="pl-PL" sz="4800" b="1" kern="100" dirty="0">
                <a:effectLst/>
                <a:ea typeface="Calibri" panose="020F0502020204030204" pitchFamily="34" charset="0"/>
                <a:cs typeface="Times New Roman" panose="02020603050405020304" pitchFamily="18" charset="0"/>
              </a:rPr>
              <a:t>20. MIECZYSŁAW CHABAJ - KARCINO</a:t>
            </a:r>
            <a:endParaRPr lang="pl-PL" sz="4800"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endParaRPr lang="pl-PL" sz="4300"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endParaRPr lang="pl-PL" sz="4900" b="1" kern="100" dirty="0">
              <a:effectLst/>
              <a:ea typeface="Calibri" panose="020F0502020204030204" pitchFamily="34" charset="0"/>
              <a:cs typeface="Times New Roman" panose="02020603050405020304" pitchFamily="18" charset="0"/>
            </a:endParaRPr>
          </a:p>
          <a:p>
            <a:pPr algn="ctr">
              <a:lnSpc>
                <a:spcPct val="150000"/>
              </a:lnSpc>
              <a:spcAft>
                <a:spcPts val="800"/>
              </a:spcAft>
              <a:buNone/>
            </a:pPr>
            <a:r>
              <a:rPr lang="pl-PL" sz="4900" b="1" kern="100" dirty="0">
                <a:effectLst/>
                <a:ea typeface="Calibri" panose="020F0502020204030204" pitchFamily="34" charset="0"/>
                <a:cs typeface="Times New Roman" panose="02020603050405020304" pitchFamily="18" charset="0"/>
              </a:rPr>
              <a:t> </a:t>
            </a:r>
            <a:r>
              <a:rPr lang="pl-PL" sz="6400" b="1" kern="100" dirty="0">
                <a:effectLst/>
                <a:ea typeface="Calibri" panose="020F0502020204030204" pitchFamily="34" charset="0"/>
                <a:cs typeface="Times New Roman" panose="02020603050405020304" pitchFamily="18" charset="0"/>
              </a:rPr>
              <a:t>Na Przewodniczącego Rady Gminy Kołobrzeg  ponownie skład radnych wybrał Pana Henryka Boroń.</a:t>
            </a:r>
          </a:p>
          <a:p>
            <a:pPr marL="0" indent="0" algn="ctr">
              <a:lnSpc>
                <a:spcPct val="150000"/>
              </a:lnSpc>
              <a:spcAft>
                <a:spcPts val="800"/>
              </a:spcAft>
              <a:buNone/>
            </a:pPr>
            <a:r>
              <a:rPr lang="pl-PL" sz="6400" b="1" kern="100" dirty="0">
                <a:effectLst/>
                <a:ea typeface="Calibri" panose="020F0502020204030204" pitchFamily="34" charset="0"/>
                <a:cs typeface="Times New Roman" panose="02020603050405020304" pitchFamily="18" charset="0"/>
              </a:rPr>
              <a:t>Rada Gminy na Wójta Gminy wybrała Pana Tadeusza Kowalskiego.</a:t>
            </a:r>
          </a:p>
          <a:p>
            <a:endParaRPr lang="pl-PL"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586" y="1032199"/>
            <a:ext cx="4271772" cy="3943350"/>
          </a:xfrm>
          <a:prstGeom prst="rect">
            <a:avLst/>
          </a:prstGeom>
        </p:spPr>
      </p:pic>
    </p:spTree>
    <p:extLst>
      <p:ext uri="{BB962C8B-B14F-4D97-AF65-F5344CB8AC3E}">
        <p14:creationId xmlns:p14="http://schemas.microsoft.com/office/powerpoint/2010/main" val="1716480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TM03457464[[fn=Dywidenda]]</Template>
  <TotalTime>1750</TotalTime>
  <Words>1651</Words>
  <Application>Microsoft Office PowerPoint</Application>
  <PresentationFormat>Panoramiczny</PresentationFormat>
  <Paragraphs>268</Paragraphs>
  <Slides>41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41</vt:i4>
      </vt:variant>
    </vt:vector>
  </HeadingPairs>
  <TitlesOfParts>
    <vt:vector size="47" baseType="lpstr">
      <vt:lpstr>Arial</vt:lpstr>
      <vt:lpstr>Calibri</vt:lpstr>
      <vt:lpstr>Century Gothic</vt:lpstr>
      <vt:lpstr>Times New Roman</vt:lpstr>
      <vt:lpstr>Wingdings 3</vt:lpstr>
      <vt:lpstr>Jon</vt:lpstr>
      <vt:lpstr>35-lecie Samorządu Terytorialnego Gminy Kołobrzeg</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35-lecie Samorządu Terytorialnego Gminy Kołobrzeg</dc:title>
  <dc:creator>mjachimowicz</dc:creator>
  <cp:lastModifiedBy>mjachimowicz</cp:lastModifiedBy>
  <cp:revision>43</cp:revision>
  <dcterms:created xsi:type="dcterms:W3CDTF">2025-05-16T08:32:45Z</dcterms:created>
  <dcterms:modified xsi:type="dcterms:W3CDTF">2025-05-28T09:29:34Z</dcterms:modified>
</cp:coreProperties>
</file>